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9753600" cx="17338675"/>
  <p:notesSz cx="6858000" cy="9144000"/>
  <p:embeddedFontLst>
    <p:embeddedFont>
      <p:font typeface="Economica"/>
      <p:regular r:id="rId44"/>
      <p:bold r:id="rId45"/>
      <p:italic r:id="rId46"/>
      <p:boldItalic r:id="rId47"/>
    </p:embeddedFont>
    <p:embeddedFont>
      <p:font typeface="Average"/>
      <p:regular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72">
          <p15:clr>
            <a:srgbClr val="A4A3A4"/>
          </p15:clr>
        </p15:guide>
        <p15:guide id="2" pos="54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3EE1A8-2D0C-40C8-9B82-A81728570A35}">
  <a:tblStyle styleId="{613EE1A8-2D0C-40C8-9B82-A81728570A3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72" orient="horz"/>
        <p:guide pos="546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Economica-regular.fntdata"/><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font" Target="fonts/Economica-italic.fntdata"/><Relationship Id="rId23" Type="http://schemas.openxmlformats.org/officeDocument/2006/relationships/slide" Target="slides/slide17.xml"/><Relationship Id="rId45" Type="http://schemas.openxmlformats.org/officeDocument/2006/relationships/font" Target="fonts/Economic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Average-regular.fntdata"/><Relationship Id="rId25" Type="http://schemas.openxmlformats.org/officeDocument/2006/relationships/slide" Target="slides/slide19.xml"/><Relationship Id="rId47" Type="http://schemas.openxmlformats.org/officeDocument/2006/relationships/font" Target="fonts/Economica-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56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title</a:t>
            </a:r>
            <a:endParaRPr b="1"/>
          </a:p>
        </p:txBody>
      </p:sp>
      <p:sp>
        <p:nvSpPr>
          <p:cNvPr id="82" name="Google Shape;8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573e267e8b_0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573e267e8b_0_2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284" name="Google Shape;284;g2573e267e8b_0_2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573e267e8b_0_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573e267e8b_0_2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I will do random sampling of the individual decreasing observations.</a:t>
            </a:r>
            <a:endParaRPr b="1"/>
          </a:p>
        </p:txBody>
      </p:sp>
      <p:sp>
        <p:nvSpPr>
          <p:cNvPr id="318" name="Google Shape;318;g2573e267e8b_0_2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54796f6ec5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54796f6ec5_0_2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339" name="Google Shape;339;g254796f6ec5_0_2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57c5053fc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57c5053fc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364" name="Google Shape;364;g257c5053fc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573e267e8b_0_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573e267e8b_0_3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394" name="Google Shape;394;g2573e267e8b_0_3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573e267e8b_0_4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title</a:t>
            </a:r>
            <a:endParaRPr b="1"/>
          </a:p>
        </p:txBody>
      </p:sp>
      <p:sp>
        <p:nvSpPr>
          <p:cNvPr id="423" name="Google Shape;423;g2573e267e8b_0_4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5592bd5631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5592bd5631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“Multicollinearity is a special case of collinearity where a feature exhibits a linear relationship with two or more features.”</a:t>
            </a:r>
            <a:endParaRPr b="1"/>
          </a:p>
        </p:txBody>
      </p:sp>
      <p:sp>
        <p:nvSpPr>
          <p:cNvPr id="442" name="Google Shape;442;g25592bd5631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54796f6ec5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54796f6ec5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R squared: coefficient of determination</a:t>
            </a:r>
            <a:endParaRPr b="1"/>
          </a:p>
        </p:txBody>
      </p:sp>
      <p:sp>
        <p:nvSpPr>
          <p:cNvPr id="479" name="Google Shape;479;g254796f6ec5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5769700a43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5769700a43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R squared: coefficient of determination</a:t>
            </a:r>
            <a:endParaRPr b="1"/>
          </a:p>
        </p:txBody>
      </p:sp>
      <p:sp>
        <p:nvSpPr>
          <p:cNvPr id="501" name="Google Shape;501;g25769700a43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5769700a43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5769700a43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R squared: coefficient of determination</a:t>
            </a:r>
            <a:endParaRPr b="1"/>
          </a:p>
        </p:txBody>
      </p:sp>
      <p:sp>
        <p:nvSpPr>
          <p:cNvPr id="523" name="Google Shape;523;g25769700a43_0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54796f6ec5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sz="1700"/>
              <a:t>Induced net toroildal plasma current through the transformer coil. </a:t>
            </a:r>
            <a:endParaRPr b="1" sz="1700"/>
          </a:p>
        </p:txBody>
      </p:sp>
      <p:sp>
        <p:nvSpPr>
          <p:cNvPr id="93" name="Google Shape;93;g254796f6ec5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55afc23b79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55afc23b79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546" name="Google Shape;546;g255afc23b79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55afc23b79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55afc23b79_0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571" name="Google Shape;571;g255afc23b79_0_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5769700a43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title</a:t>
            </a:r>
            <a:endParaRPr b="1"/>
          </a:p>
        </p:txBody>
      </p:sp>
      <p:sp>
        <p:nvSpPr>
          <p:cNvPr id="594" name="Google Shape;594;g25769700a43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55d9750a9d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55d9750a9d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sz="1500"/>
              <a:t>Here, I explain why is it important to reduce the number of features in an algorithm.</a:t>
            </a:r>
            <a:endParaRPr b="1" sz="1500"/>
          </a:p>
          <a:p>
            <a:pPr indent="0" lvl="0" marL="0" rtl="0" algn="l">
              <a:spcBef>
                <a:spcPts val="0"/>
              </a:spcBef>
              <a:spcAft>
                <a:spcPts val="0"/>
              </a:spcAft>
              <a:buNone/>
            </a:pPr>
            <a:r>
              <a:t/>
            </a:r>
            <a:endParaRPr b="1"/>
          </a:p>
          <a:p>
            <a:pPr indent="0" lvl="0" marL="0" rtl="0" algn="l">
              <a:spcBef>
                <a:spcPts val="0"/>
              </a:spcBef>
              <a:spcAft>
                <a:spcPts val="0"/>
              </a:spcAft>
              <a:buNone/>
            </a:pPr>
            <a:r>
              <a:rPr b="1" lang="en-GB"/>
              <a:t>“After careful consideration, at the end, a total of 47 features were considered to further investigation, based on my lecturios in this Master. Some of the features are related to NBI heating, the diomensionless form of the scaling law, and types of ELMs”.</a:t>
            </a:r>
            <a:endParaRPr b="1"/>
          </a:p>
        </p:txBody>
      </p:sp>
      <p:sp>
        <p:nvSpPr>
          <p:cNvPr id="614" name="Google Shape;614;g255d9750a9d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55d9750a9d_1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55d9750a9d_1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sz="1500"/>
              <a:t>Here, I explain why is it important to reduce the number of features in an algorithm.</a:t>
            </a:r>
            <a:endParaRPr b="1" sz="1500"/>
          </a:p>
          <a:p>
            <a:pPr indent="0" lvl="0" marL="0" rtl="0" algn="l">
              <a:spcBef>
                <a:spcPts val="0"/>
              </a:spcBef>
              <a:spcAft>
                <a:spcPts val="0"/>
              </a:spcAft>
              <a:buNone/>
            </a:pPr>
            <a:r>
              <a:t/>
            </a:r>
            <a:endParaRPr b="1"/>
          </a:p>
          <a:p>
            <a:pPr indent="0" lvl="0" marL="0" rtl="0" algn="l">
              <a:spcBef>
                <a:spcPts val="0"/>
              </a:spcBef>
              <a:spcAft>
                <a:spcPts val="0"/>
              </a:spcAft>
              <a:buNone/>
            </a:pPr>
            <a:r>
              <a:rPr b="1" lang="en-GB"/>
              <a:t>“After careful consideration, at the end, a total of 47 features were considered to further investigation, based on my lecturios in this Master. Some of the features are related to NBI heating, the diomensionless form of the scaling law, and types of ELMs”.</a:t>
            </a:r>
            <a:endParaRPr b="1"/>
          </a:p>
        </p:txBody>
      </p:sp>
      <p:sp>
        <p:nvSpPr>
          <p:cNvPr id="634" name="Google Shape;634;g255d9750a9d_1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55d9750a9d_1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55d9750a9d_1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654" name="Google Shape;654;g255d9750a9d_1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55d9750a9d_1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55d9750a9d_1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sz="1500"/>
              <a:t>Here </a:t>
            </a:r>
            <a:r>
              <a:rPr b="1" lang="en-GB" sz="1500"/>
              <a:t>explai that you have different subset of features to analyse, this is due to the interference of one feature with another, so having the optimal subset is unknown. </a:t>
            </a:r>
            <a:endParaRPr b="1"/>
          </a:p>
        </p:txBody>
      </p:sp>
      <p:sp>
        <p:nvSpPr>
          <p:cNvPr id="670" name="Google Shape;670;g255d9750a9d_1_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55d9750a9d_1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55d9750a9d_1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706" name="Google Shape;706;g255d9750a9d_1_1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5769700a43_0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title</a:t>
            </a:r>
            <a:endParaRPr b="1"/>
          </a:p>
        </p:txBody>
      </p:sp>
      <p:sp>
        <p:nvSpPr>
          <p:cNvPr id="723" name="Google Shape;723;g25769700a43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55d9750a9d_1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55d9750a9d_1_1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“Do you remember that at the beginning of the presentation I mentioned about various ways on investigating the </a:t>
            </a:r>
            <a:r>
              <a:rPr b="1" lang="en-GB"/>
              <a:t>confinement</a:t>
            </a:r>
            <a:r>
              <a:rPr b="1" lang="en-GB"/>
              <a:t> time? Well one of them is with the dimensionless of the scaling law. </a:t>
            </a:r>
            <a:endParaRPr b="1"/>
          </a:p>
        </p:txBody>
      </p:sp>
      <p:sp>
        <p:nvSpPr>
          <p:cNvPr id="744" name="Google Shape;744;g255d9750a9d_1_1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54796f6ec5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sz="1900"/>
              <a:t>Is the reason of this decrease due to data-related issues?</a:t>
            </a:r>
            <a:endParaRPr b="1" sz="1900"/>
          </a:p>
          <a:p>
            <a:pPr indent="0" lvl="0" marL="0" rtl="0" algn="l">
              <a:spcBef>
                <a:spcPts val="0"/>
              </a:spcBef>
              <a:spcAft>
                <a:spcPts val="0"/>
              </a:spcAft>
              <a:buNone/>
            </a:pPr>
            <a:r>
              <a:rPr b="1" lang="en-GB" sz="1900"/>
              <a:t>Or does it has to do with smt of the Physics going on inside the TOKAMAK?</a:t>
            </a:r>
            <a:endParaRPr b="1" sz="1900"/>
          </a:p>
          <a:p>
            <a:pPr indent="0" lvl="0" marL="0" rtl="0" algn="l">
              <a:spcBef>
                <a:spcPts val="0"/>
              </a:spcBef>
              <a:spcAft>
                <a:spcPts val="0"/>
              </a:spcAft>
              <a:buNone/>
            </a:pPr>
            <a:r>
              <a:rPr b="1" lang="en-GB" sz="1900"/>
              <a:t>What can we learn from this </a:t>
            </a:r>
            <a:r>
              <a:rPr b="1" lang="en-GB" sz="1900"/>
              <a:t>phenomenon / Event</a:t>
            </a:r>
            <a:r>
              <a:rPr b="1" lang="en-GB" sz="1900"/>
              <a:t>?</a:t>
            </a:r>
            <a:endParaRPr b="1" sz="1900"/>
          </a:p>
        </p:txBody>
      </p:sp>
      <p:sp>
        <p:nvSpPr>
          <p:cNvPr id="112" name="Google Shape;112;g254796f6ec5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5769700a43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25769700a43_0_1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“Do you remember that at the beginning of the presentation I mentioned about various ways on investigating the confinement time? Well one of them is with the dimensionless of the scaling law. </a:t>
            </a:r>
            <a:endParaRPr b="1"/>
          </a:p>
        </p:txBody>
      </p:sp>
      <p:sp>
        <p:nvSpPr>
          <p:cNvPr id="759" name="Google Shape;759;g25769700a43_0_1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55d9750a9d_1_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55d9750a9d_1_2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“Do you remember that at the beginning of the presentation I mentioned about various ways on investigating the confinement time? Well one of them is with the dimensionless of the scaling law. </a:t>
            </a:r>
            <a:endParaRPr b="1"/>
          </a:p>
        </p:txBody>
      </p:sp>
      <p:sp>
        <p:nvSpPr>
          <p:cNvPr id="777" name="Google Shape;777;g255d9750a9d_1_2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55d9750a9d_1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55d9750a9d_1_2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file:///home/kchinas/Documents/Universiteit/Thesis/kGitHub/FUSION-EP-Master-Thesis/Defence/HugillPlot_STDB5.html</a:t>
            </a:r>
            <a:endParaRPr b="1"/>
          </a:p>
        </p:txBody>
      </p:sp>
      <p:sp>
        <p:nvSpPr>
          <p:cNvPr id="806" name="Google Shape;806;g255d9750a9d_1_2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55d9750a9d_1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255d9750a9d_1_2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823" name="Google Shape;823;g255d9750a9d_1_2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55d9750a9d_1_3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255d9750a9d_1_3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0" name="Google Shape;840;g255d9750a9d_1_3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55d9750a9d_1_3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55d9750a9d_1_3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856" name="Google Shape;856;g255d9750a9d_1_3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55d9750a9d_1_3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2" name="Google Shape;882;g255d9750a9d_1_3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55afc23b79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255afc23b79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9" name="Google Shape;899;g255afc23b79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573e267e8b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This will allow to not only tell “here are your responsible observations” but hopefully</a:t>
            </a:r>
            <a:endParaRPr b="1"/>
          </a:p>
        </p:txBody>
      </p:sp>
      <p:sp>
        <p:nvSpPr>
          <p:cNvPr id="137" name="Google Shape;137;g2573e267e8b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573e267e8b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title</a:t>
            </a:r>
            <a:endParaRPr b="1"/>
          </a:p>
        </p:txBody>
      </p:sp>
      <p:sp>
        <p:nvSpPr>
          <p:cNvPr id="153" name="Google Shape;153;g2573e267e8b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54796f6ec5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54796f6ec5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171" name="Google Shape;171;g254796f6ec5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573e267e8b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573e267e8b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191" name="Google Shape;191;g2573e267e8b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55d9750a9d_1_4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55d9750a9d_1_4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213" name="Google Shape;213;g255d9750a9d_1_4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573e267e8b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573e267e8b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248" name="Google Shape;248;g2573e267e8b_0_1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porate Logo" showMasterSp="0" type="blank">
  <p:cSld name="BLANK">
    <p:spTree>
      <p:nvGrpSpPr>
        <p:cNvPr id="16" name="Shape 16"/>
        <p:cNvGrpSpPr/>
        <p:nvPr/>
      </p:nvGrpSpPr>
      <p:grpSpPr>
        <a:xfrm>
          <a:off x="0" y="0"/>
          <a:ext cx="0" cy="0"/>
          <a:chOff x="0" y="0"/>
          <a:chExt cx="0" cy="0"/>
        </a:xfrm>
      </p:grpSpPr>
      <p:sp>
        <p:nvSpPr>
          <p:cNvPr id="17" name="Google Shape;17;p2"/>
          <p:cNvSpPr txBox="1"/>
          <p:nvPr>
            <p:ph idx="10" type="dt"/>
          </p:nvPr>
        </p:nvSpPr>
        <p:spPr>
          <a:xfrm>
            <a:off x="4072394" y="8948703"/>
            <a:ext cx="2297926" cy="51928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1" type="ftr"/>
          </p:nvPr>
        </p:nvSpPr>
        <p:spPr>
          <a:xfrm>
            <a:off x="6810236" y="8994423"/>
            <a:ext cx="8353564" cy="43793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2" type="sldNum"/>
          </p:nvPr>
        </p:nvSpPr>
        <p:spPr>
          <a:xfrm>
            <a:off x="15590520" y="8948703"/>
            <a:ext cx="921880" cy="51928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pic>
        <p:nvPicPr>
          <p:cNvPr id="20" name="Google Shape;20;p2"/>
          <p:cNvPicPr preferRelativeResize="0"/>
          <p:nvPr/>
        </p:nvPicPr>
        <p:blipFill rotWithShape="1">
          <a:blip r:embed="rId2">
            <a:alphaModFix/>
          </a:blip>
          <a:srcRect b="0" l="0" r="0" t="0"/>
          <a:stretch/>
        </p:blipFill>
        <p:spPr>
          <a:xfrm>
            <a:off x="4077747" y="2283675"/>
            <a:ext cx="4800610" cy="417272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blue textbox over picture">
  <p:cSld name="Light blue textbox over picture">
    <p:bg>
      <p:bgPr>
        <a:solidFill>
          <a:schemeClr val="lt1"/>
        </a:solidFill>
      </p:bgPr>
    </p:bg>
    <p:spTree>
      <p:nvGrpSpPr>
        <p:cNvPr id="73" name="Shape 73"/>
        <p:cNvGrpSpPr/>
        <p:nvPr/>
      </p:nvGrpSpPr>
      <p:grpSpPr>
        <a:xfrm>
          <a:off x="0" y="0"/>
          <a:ext cx="0" cy="0"/>
          <a:chOff x="0" y="0"/>
          <a:chExt cx="0" cy="0"/>
        </a:xfrm>
      </p:grpSpPr>
      <p:sp>
        <p:nvSpPr>
          <p:cNvPr id="74" name="Google Shape;74;p11"/>
          <p:cNvSpPr/>
          <p:nvPr/>
        </p:nvSpPr>
        <p:spPr>
          <a:xfrm>
            <a:off x="914400" y="0"/>
            <a:ext cx="16424275" cy="7898400"/>
          </a:xfrm>
          <a:prstGeom prst="rect">
            <a:avLst/>
          </a:prstGeom>
          <a:solidFill>
            <a:srgbClr val="1E64C8"/>
          </a:solidFill>
          <a:ln cap="flat" cmpd="sng" w="12700">
            <a:solidFill>
              <a:srgbClr val="658AA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560" u="none" cap="none" strike="noStrike">
              <a:solidFill>
                <a:schemeClr val="lt1"/>
              </a:solidFill>
              <a:latin typeface="Arial"/>
              <a:ea typeface="Arial"/>
              <a:cs typeface="Arial"/>
              <a:sym typeface="Arial"/>
            </a:endParaRPr>
          </a:p>
        </p:txBody>
      </p:sp>
      <p:sp>
        <p:nvSpPr>
          <p:cNvPr id="75" name="Google Shape;75;p11"/>
          <p:cNvSpPr/>
          <p:nvPr>
            <p:ph idx="2" type="pic"/>
          </p:nvPr>
        </p:nvSpPr>
        <p:spPr>
          <a:xfrm>
            <a:off x="914400" y="0"/>
            <a:ext cx="16424275" cy="7920000"/>
          </a:xfrm>
          <a:prstGeom prst="rect">
            <a:avLst/>
          </a:prstGeom>
          <a:noFill/>
          <a:ln>
            <a:noFill/>
          </a:ln>
        </p:spPr>
      </p:sp>
      <p:sp>
        <p:nvSpPr>
          <p:cNvPr id="76" name="Google Shape;76;p11"/>
          <p:cNvSpPr txBox="1"/>
          <p:nvPr>
            <p:ph idx="10" type="dt"/>
          </p:nvPr>
        </p:nvSpPr>
        <p:spPr>
          <a:xfrm>
            <a:off x="4072394" y="8948703"/>
            <a:ext cx="2297926" cy="51928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1" type="ftr"/>
          </p:nvPr>
        </p:nvSpPr>
        <p:spPr>
          <a:xfrm>
            <a:off x="6810236" y="8994423"/>
            <a:ext cx="8353564" cy="43793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 type="body"/>
          </p:nvPr>
        </p:nvSpPr>
        <p:spPr>
          <a:xfrm>
            <a:off x="914399" y="1011602"/>
            <a:ext cx="7754938" cy="6908398"/>
          </a:xfrm>
          <a:prstGeom prst="rect">
            <a:avLst/>
          </a:prstGeom>
          <a:solidFill>
            <a:srgbClr val="E9F0FA"/>
          </a:solidFill>
          <a:ln>
            <a:noFill/>
          </a:ln>
        </p:spPr>
        <p:txBody>
          <a:bodyPr anchorCtr="0" anchor="t" bIns="45700" lIns="91425" spcFirstLastPara="1" rIns="91425" wrap="square" tIns="45700">
            <a:normAutofit/>
          </a:bodyPr>
          <a:lstStyle>
            <a:lvl1pPr indent="-228600" lvl="0" marL="457200" algn="l">
              <a:lnSpc>
                <a:spcPct val="120000"/>
              </a:lnSpc>
              <a:spcBef>
                <a:spcPts val="0"/>
              </a:spcBef>
              <a:spcAft>
                <a:spcPts val="0"/>
              </a:spcAft>
              <a:buClr>
                <a:srgbClr val="1E64C8"/>
              </a:buClr>
              <a:buSzPts val="5400"/>
              <a:buNone/>
              <a:defRPr sz="5400" u="sng" cap="none">
                <a:solidFill>
                  <a:srgbClr val="1E64C8"/>
                </a:solidFill>
              </a:defRPr>
            </a:lvl1pPr>
            <a:lvl2pPr indent="-533400" lvl="1" marL="914400" algn="l">
              <a:lnSpc>
                <a:spcPct val="120000"/>
              </a:lnSpc>
              <a:spcBef>
                <a:spcPts val="0"/>
              </a:spcBef>
              <a:spcAft>
                <a:spcPts val="0"/>
              </a:spcAft>
              <a:buClr>
                <a:srgbClr val="1E64C8"/>
              </a:buClr>
              <a:buSzPts val="4800"/>
              <a:buChar char="̶"/>
              <a:defRPr>
                <a:solidFill>
                  <a:srgbClr val="1E64C8"/>
                </a:solidFill>
              </a:defRPr>
            </a:lvl2pPr>
            <a:lvl3pPr indent="-533400" lvl="2" marL="1371600" algn="l">
              <a:lnSpc>
                <a:spcPct val="120000"/>
              </a:lnSpc>
              <a:spcBef>
                <a:spcPts val="0"/>
              </a:spcBef>
              <a:spcAft>
                <a:spcPts val="0"/>
              </a:spcAft>
              <a:buClr>
                <a:srgbClr val="1E64C8"/>
              </a:buClr>
              <a:buSzPts val="4800"/>
              <a:buChar char="‒"/>
              <a:defRPr>
                <a:solidFill>
                  <a:srgbClr val="1E64C8"/>
                </a:solidFill>
              </a:defRPr>
            </a:lvl3pPr>
            <a:lvl4pPr indent="-533400" lvl="3" marL="1828800" algn="l">
              <a:lnSpc>
                <a:spcPct val="120000"/>
              </a:lnSpc>
              <a:spcBef>
                <a:spcPts val="0"/>
              </a:spcBef>
              <a:spcAft>
                <a:spcPts val="0"/>
              </a:spcAft>
              <a:buClr>
                <a:srgbClr val="1E64C8"/>
              </a:buClr>
              <a:buSzPts val="4800"/>
              <a:buChar char="‒"/>
              <a:defRPr>
                <a:solidFill>
                  <a:srgbClr val="1E64C8"/>
                </a:solidFill>
              </a:defRPr>
            </a:lvl4pPr>
            <a:lvl5pPr indent="-228600" lvl="4" marL="2286000" algn="l">
              <a:lnSpc>
                <a:spcPct val="120000"/>
              </a:lnSpc>
              <a:spcBef>
                <a:spcPts val="0"/>
              </a:spcBef>
              <a:spcAft>
                <a:spcPts val="0"/>
              </a:spcAft>
              <a:buClr>
                <a:srgbClr val="1E64C8"/>
              </a:buClr>
              <a:buSzPts val="4800"/>
              <a:buNone/>
              <a:defRPr>
                <a:solidFill>
                  <a:srgbClr val="1E64C8"/>
                </a:solidFill>
              </a:defRPr>
            </a:lvl5pPr>
            <a:lvl6pPr indent="-342900" lvl="5" marL="2743200" algn="l">
              <a:lnSpc>
                <a:spcPct val="90000"/>
              </a:lnSpc>
              <a:spcBef>
                <a:spcPts val="711"/>
              </a:spcBef>
              <a:spcAft>
                <a:spcPts val="0"/>
              </a:spcAft>
              <a:buClr>
                <a:schemeClr val="dk1"/>
              </a:buClr>
              <a:buSzPts val="1800"/>
              <a:buChar char="•"/>
              <a:defRPr/>
            </a:lvl6pPr>
            <a:lvl7pPr indent="-342900" lvl="6" marL="3200400" algn="l">
              <a:lnSpc>
                <a:spcPct val="90000"/>
              </a:lnSpc>
              <a:spcBef>
                <a:spcPts val="711"/>
              </a:spcBef>
              <a:spcAft>
                <a:spcPts val="0"/>
              </a:spcAft>
              <a:buClr>
                <a:schemeClr val="dk1"/>
              </a:buClr>
              <a:buSzPts val="1800"/>
              <a:buChar char="•"/>
              <a:defRPr/>
            </a:lvl7pPr>
            <a:lvl8pPr indent="-342900" lvl="7" marL="3657600" algn="l">
              <a:lnSpc>
                <a:spcPct val="90000"/>
              </a:lnSpc>
              <a:spcBef>
                <a:spcPts val="711"/>
              </a:spcBef>
              <a:spcAft>
                <a:spcPts val="0"/>
              </a:spcAft>
              <a:buClr>
                <a:schemeClr val="dk1"/>
              </a:buClr>
              <a:buSzPts val="1800"/>
              <a:buChar char="•"/>
              <a:defRPr/>
            </a:lvl8pPr>
            <a:lvl9pPr indent="-342900" lvl="8" marL="4114800" algn="l">
              <a:lnSpc>
                <a:spcPct val="90000"/>
              </a:lnSpc>
              <a:spcBef>
                <a:spcPts val="711"/>
              </a:spcBef>
              <a:spcAft>
                <a:spcPts val="0"/>
              </a:spcAft>
              <a:buClr>
                <a:schemeClr val="dk1"/>
              </a:buClr>
              <a:buSzPts val="1800"/>
              <a:buChar char="•"/>
              <a:defRPr/>
            </a:lvl9pPr>
          </a:lstStyle>
          <a:p/>
        </p:txBody>
      </p:sp>
      <p:sp>
        <p:nvSpPr>
          <p:cNvPr id="79" name="Google Shape;79;p11"/>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lvl1pPr lvl="0">
              <a:buNone/>
              <a:defRPr sz="2300"/>
            </a:lvl1pPr>
            <a:lvl2pPr lvl="1">
              <a:buNone/>
              <a:defRPr sz="2300"/>
            </a:lvl2pPr>
            <a:lvl3pPr lvl="2">
              <a:buNone/>
              <a:defRPr sz="2300"/>
            </a:lvl3pPr>
            <a:lvl4pPr lvl="3">
              <a:buNone/>
              <a:defRPr sz="2300"/>
            </a:lvl4pPr>
            <a:lvl5pPr lvl="4">
              <a:buNone/>
              <a:defRPr sz="2300"/>
            </a:lvl5pPr>
            <a:lvl6pPr lvl="5">
              <a:buNone/>
              <a:defRPr sz="2300"/>
            </a:lvl6pPr>
            <a:lvl7pPr lvl="6">
              <a:buNone/>
              <a:defRPr sz="2300"/>
            </a:lvl7pPr>
            <a:lvl8pPr lvl="7">
              <a:buNone/>
              <a:defRPr sz="2300"/>
            </a:lvl8pPr>
            <a:lvl9pPr lvl="8">
              <a:buNone/>
              <a:defRPr sz="2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lide">
  <p:cSld name="TitleSlide">
    <p:spTree>
      <p:nvGrpSpPr>
        <p:cNvPr id="21" name="Shape 21"/>
        <p:cNvGrpSpPr/>
        <p:nvPr/>
      </p:nvGrpSpPr>
      <p:grpSpPr>
        <a:xfrm>
          <a:off x="0" y="0"/>
          <a:ext cx="0" cy="0"/>
          <a:chOff x="0" y="0"/>
          <a:chExt cx="0" cy="0"/>
        </a:xfrm>
      </p:grpSpPr>
      <p:sp>
        <p:nvSpPr>
          <p:cNvPr id="22" name="Google Shape;22;p3"/>
          <p:cNvSpPr/>
          <p:nvPr/>
        </p:nvSpPr>
        <p:spPr>
          <a:xfrm>
            <a:off x="914400" y="1393200"/>
            <a:ext cx="16424275" cy="6505200"/>
          </a:xfrm>
          <a:prstGeom prst="rect">
            <a:avLst/>
          </a:prstGeom>
          <a:solidFill>
            <a:srgbClr val="1E64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560" u="none" cap="none" strike="noStrike">
              <a:solidFill>
                <a:schemeClr val="lt1"/>
              </a:solidFill>
              <a:latin typeface="Arial"/>
              <a:ea typeface="Arial"/>
              <a:cs typeface="Arial"/>
              <a:sym typeface="Arial"/>
            </a:endParaRPr>
          </a:p>
        </p:txBody>
      </p:sp>
      <p:sp>
        <p:nvSpPr>
          <p:cNvPr id="23" name="Google Shape;23;p3"/>
          <p:cNvSpPr txBox="1"/>
          <p:nvPr>
            <p:ph type="ctrTitle"/>
          </p:nvPr>
        </p:nvSpPr>
        <p:spPr>
          <a:xfrm>
            <a:off x="1291074" y="2286000"/>
            <a:ext cx="15183366" cy="4436316"/>
          </a:xfrm>
          <a:prstGeom prst="rect">
            <a:avLst/>
          </a:prstGeom>
          <a:noFill/>
          <a:ln>
            <a:noFill/>
          </a:ln>
        </p:spPr>
        <p:txBody>
          <a:bodyPr anchorCtr="0" anchor="b" bIns="45700" lIns="91425" spcFirstLastPara="1" rIns="91425" wrap="square" tIns="45700">
            <a:noAutofit/>
          </a:bodyPr>
          <a:lstStyle>
            <a:lvl1pPr lvl="0" algn="l">
              <a:lnSpc>
                <a:spcPct val="110000"/>
              </a:lnSpc>
              <a:spcBef>
                <a:spcPts val="0"/>
              </a:spcBef>
              <a:spcAft>
                <a:spcPts val="0"/>
              </a:spcAft>
              <a:buClr>
                <a:schemeClr val="lt1"/>
              </a:buClr>
              <a:buSzPts val="10000"/>
              <a:buFont typeface="Arial"/>
              <a:buNone/>
              <a:defRPr sz="10000" u="sng">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subTitle"/>
          </p:nvPr>
        </p:nvSpPr>
        <p:spPr>
          <a:xfrm>
            <a:off x="1283414" y="6874716"/>
            <a:ext cx="15191026" cy="583200"/>
          </a:xfrm>
          <a:prstGeom prst="rect">
            <a:avLst/>
          </a:prstGeom>
          <a:noFill/>
          <a:ln>
            <a:noFill/>
          </a:ln>
        </p:spPr>
        <p:txBody>
          <a:bodyPr anchorCtr="0" anchor="t" bIns="45700" lIns="91425" spcFirstLastPara="1" rIns="91425" wrap="square" tIns="45700">
            <a:normAutofit/>
          </a:bodyPr>
          <a:lstStyle>
            <a:lvl1pPr lvl="0" algn="l">
              <a:lnSpc>
                <a:spcPct val="120000"/>
              </a:lnSpc>
              <a:spcBef>
                <a:spcPts val="0"/>
              </a:spcBef>
              <a:spcAft>
                <a:spcPts val="0"/>
              </a:spcAft>
              <a:buClr>
                <a:schemeClr val="accent1"/>
              </a:buClr>
              <a:buSzPts val="3000"/>
              <a:buNone/>
              <a:defRPr sz="3000">
                <a:solidFill>
                  <a:schemeClr val="accent1"/>
                </a:solidFill>
              </a:defRPr>
            </a:lvl1pPr>
            <a:lvl2pPr lvl="1" algn="ctr">
              <a:lnSpc>
                <a:spcPct val="120000"/>
              </a:lnSpc>
              <a:spcBef>
                <a:spcPts val="0"/>
              </a:spcBef>
              <a:spcAft>
                <a:spcPts val="0"/>
              </a:spcAft>
              <a:buClr>
                <a:schemeClr val="dk1"/>
              </a:buClr>
              <a:buSzPts val="2844"/>
              <a:buNone/>
              <a:defRPr sz="2844"/>
            </a:lvl2pPr>
            <a:lvl3pPr lvl="2" algn="ctr">
              <a:lnSpc>
                <a:spcPct val="120000"/>
              </a:lnSpc>
              <a:spcBef>
                <a:spcPts val="0"/>
              </a:spcBef>
              <a:spcAft>
                <a:spcPts val="0"/>
              </a:spcAft>
              <a:buClr>
                <a:schemeClr val="dk1"/>
              </a:buClr>
              <a:buSzPts val="2560"/>
              <a:buNone/>
              <a:defRPr sz="2560"/>
            </a:lvl3pPr>
            <a:lvl4pPr lvl="3" algn="ctr">
              <a:lnSpc>
                <a:spcPct val="120000"/>
              </a:lnSpc>
              <a:spcBef>
                <a:spcPts val="0"/>
              </a:spcBef>
              <a:spcAft>
                <a:spcPts val="0"/>
              </a:spcAft>
              <a:buClr>
                <a:schemeClr val="dk1"/>
              </a:buClr>
              <a:buSzPts val="2275"/>
              <a:buNone/>
              <a:defRPr sz="2275"/>
            </a:lvl4pPr>
            <a:lvl5pPr lvl="4" algn="ctr">
              <a:lnSpc>
                <a:spcPct val="120000"/>
              </a:lnSpc>
              <a:spcBef>
                <a:spcPts val="0"/>
              </a:spcBef>
              <a:spcAft>
                <a:spcPts val="0"/>
              </a:spcAft>
              <a:buClr>
                <a:schemeClr val="dk1"/>
              </a:buClr>
              <a:buSzPts val="2275"/>
              <a:buNone/>
              <a:defRPr sz="2275"/>
            </a:lvl5pPr>
            <a:lvl6pPr lvl="5" algn="ctr">
              <a:lnSpc>
                <a:spcPct val="90000"/>
              </a:lnSpc>
              <a:spcBef>
                <a:spcPts val="711"/>
              </a:spcBef>
              <a:spcAft>
                <a:spcPts val="0"/>
              </a:spcAft>
              <a:buClr>
                <a:schemeClr val="dk1"/>
              </a:buClr>
              <a:buSzPts val="2275"/>
              <a:buNone/>
              <a:defRPr sz="2275"/>
            </a:lvl6pPr>
            <a:lvl7pPr lvl="6" algn="ctr">
              <a:lnSpc>
                <a:spcPct val="90000"/>
              </a:lnSpc>
              <a:spcBef>
                <a:spcPts val="711"/>
              </a:spcBef>
              <a:spcAft>
                <a:spcPts val="0"/>
              </a:spcAft>
              <a:buClr>
                <a:schemeClr val="dk1"/>
              </a:buClr>
              <a:buSzPts val="2275"/>
              <a:buNone/>
              <a:defRPr sz="2275"/>
            </a:lvl7pPr>
            <a:lvl8pPr lvl="7" algn="ctr">
              <a:lnSpc>
                <a:spcPct val="90000"/>
              </a:lnSpc>
              <a:spcBef>
                <a:spcPts val="711"/>
              </a:spcBef>
              <a:spcAft>
                <a:spcPts val="0"/>
              </a:spcAft>
              <a:buClr>
                <a:schemeClr val="dk1"/>
              </a:buClr>
              <a:buSzPts val="2275"/>
              <a:buNone/>
              <a:defRPr sz="2275"/>
            </a:lvl8pPr>
            <a:lvl9pPr lvl="8" algn="ctr">
              <a:lnSpc>
                <a:spcPct val="90000"/>
              </a:lnSpc>
              <a:spcBef>
                <a:spcPts val="711"/>
              </a:spcBef>
              <a:spcAft>
                <a:spcPts val="0"/>
              </a:spcAft>
              <a:buClr>
                <a:schemeClr val="dk1"/>
              </a:buClr>
              <a:buSzPts val="2275"/>
              <a:buNone/>
              <a:defRPr sz="2275"/>
            </a:lvl9pPr>
          </a:lstStyle>
          <a:p/>
        </p:txBody>
      </p:sp>
      <p:sp>
        <p:nvSpPr>
          <p:cNvPr id="25" name="Google Shape;25;p3"/>
          <p:cNvSpPr/>
          <p:nvPr>
            <p:ph idx="2" type="pic"/>
          </p:nvPr>
        </p:nvSpPr>
        <p:spPr>
          <a:xfrm>
            <a:off x="3200400" y="8366400"/>
            <a:ext cx="2286000" cy="928800"/>
          </a:xfrm>
          <a:prstGeom prst="rect">
            <a:avLst/>
          </a:prstGeom>
          <a:noFill/>
          <a:ln>
            <a:noFill/>
          </a:ln>
        </p:spPr>
      </p:sp>
      <p:sp>
        <p:nvSpPr>
          <p:cNvPr id="26" name="Google Shape;26;p3"/>
          <p:cNvSpPr/>
          <p:nvPr>
            <p:ph idx="3" type="pic"/>
          </p:nvPr>
        </p:nvSpPr>
        <p:spPr>
          <a:xfrm>
            <a:off x="5713200" y="8366400"/>
            <a:ext cx="2286000" cy="928800"/>
          </a:xfrm>
          <a:prstGeom prst="rect">
            <a:avLst/>
          </a:prstGeom>
          <a:noFill/>
          <a:ln>
            <a:noFill/>
          </a:ln>
        </p:spPr>
      </p:sp>
      <p:sp>
        <p:nvSpPr>
          <p:cNvPr id="27" name="Google Shape;27;p3"/>
          <p:cNvSpPr/>
          <p:nvPr>
            <p:ph idx="4" type="pic"/>
          </p:nvPr>
        </p:nvSpPr>
        <p:spPr>
          <a:xfrm>
            <a:off x="8229600" y="8366400"/>
            <a:ext cx="2322000" cy="928800"/>
          </a:xfrm>
          <a:prstGeom prst="rect">
            <a:avLst/>
          </a:prstGeom>
          <a:noFill/>
          <a:ln>
            <a:noFill/>
          </a:ln>
        </p:spPr>
      </p:sp>
      <p:sp>
        <p:nvSpPr>
          <p:cNvPr id="28" name="Google Shape;28;p3"/>
          <p:cNvSpPr/>
          <p:nvPr>
            <p:ph idx="5" type="pic"/>
          </p:nvPr>
        </p:nvSpPr>
        <p:spPr>
          <a:xfrm>
            <a:off x="10746000" y="8366400"/>
            <a:ext cx="2322000" cy="928800"/>
          </a:xfrm>
          <a:prstGeom prst="rect">
            <a:avLst/>
          </a:prstGeom>
          <a:noFill/>
          <a:ln>
            <a:noFill/>
          </a:ln>
        </p:spPr>
      </p:sp>
      <p:sp>
        <p:nvSpPr>
          <p:cNvPr id="29" name="Google Shape;29;p3"/>
          <p:cNvSpPr txBox="1"/>
          <p:nvPr>
            <p:ph idx="6" type="body"/>
          </p:nvPr>
        </p:nvSpPr>
        <p:spPr>
          <a:xfrm>
            <a:off x="8580530" y="395008"/>
            <a:ext cx="8294400" cy="540000"/>
          </a:xfrm>
          <a:prstGeom prst="rect">
            <a:avLst/>
          </a:prstGeom>
          <a:noFill/>
          <a:ln>
            <a:noFill/>
          </a:ln>
        </p:spPr>
        <p:txBody>
          <a:bodyPr anchorCtr="0" anchor="b" bIns="45700" lIns="91425" spcFirstLastPara="1" rIns="91425" wrap="square" tIns="45700">
            <a:normAutofit/>
          </a:bodyPr>
          <a:lstStyle>
            <a:lvl1pPr indent="-228600" lvl="0" marL="457200" algn="l">
              <a:lnSpc>
                <a:spcPct val="121428"/>
              </a:lnSpc>
              <a:spcBef>
                <a:spcPts val="0"/>
              </a:spcBef>
              <a:spcAft>
                <a:spcPts val="0"/>
              </a:spcAft>
              <a:buClr>
                <a:srgbClr val="1E64C8"/>
              </a:buClr>
              <a:buSzPts val="1400"/>
              <a:buNone/>
              <a:defRPr b="1" i="0" sz="1400" u="sng" cap="none">
                <a:solidFill>
                  <a:srgbClr val="1E64C8"/>
                </a:solidFill>
              </a:defRPr>
            </a:lvl1pPr>
            <a:lvl2pPr indent="-228600" lvl="1" marL="914400" algn="l">
              <a:lnSpc>
                <a:spcPct val="121428"/>
              </a:lnSpc>
              <a:spcBef>
                <a:spcPts val="0"/>
              </a:spcBef>
              <a:spcAft>
                <a:spcPts val="0"/>
              </a:spcAft>
              <a:buClr>
                <a:srgbClr val="1E64C8"/>
              </a:buClr>
              <a:buSzPts val="1400"/>
              <a:buNone/>
              <a:defRPr sz="1400" cap="none">
                <a:solidFill>
                  <a:srgbClr val="1E64C8"/>
                </a:solidFill>
              </a:defRPr>
            </a:lvl2pPr>
            <a:lvl3pPr indent="-342900" lvl="2" marL="1371600" algn="l">
              <a:lnSpc>
                <a:spcPct val="120000"/>
              </a:lnSpc>
              <a:spcBef>
                <a:spcPts val="0"/>
              </a:spcBef>
              <a:spcAft>
                <a:spcPts val="0"/>
              </a:spcAft>
              <a:buClr>
                <a:schemeClr val="dk1"/>
              </a:buClr>
              <a:buSzPts val="1800"/>
              <a:buChar char="‒"/>
              <a:defRPr/>
            </a:lvl3pPr>
            <a:lvl4pPr indent="-342900" lvl="3" marL="1828800" algn="l">
              <a:lnSpc>
                <a:spcPct val="120000"/>
              </a:lnSpc>
              <a:spcBef>
                <a:spcPts val="0"/>
              </a:spcBef>
              <a:spcAft>
                <a:spcPts val="0"/>
              </a:spcAft>
              <a:buClr>
                <a:schemeClr val="dk1"/>
              </a:buClr>
              <a:buSzPts val="1800"/>
              <a:buChar char="‒"/>
              <a:defRPr/>
            </a:lvl4pPr>
            <a:lvl5pPr indent="-228600" lvl="4" marL="2286000" algn="l">
              <a:lnSpc>
                <a:spcPct val="120000"/>
              </a:lnSpc>
              <a:spcBef>
                <a:spcPts val="0"/>
              </a:spcBef>
              <a:spcAft>
                <a:spcPts val="0"/>
              </a:spcAft>
              <a:buClr>
                <a:schemeClr val="dk1"/>
              </a:buClr>
              <a:buSzPts val="1800"/>
              <a:buNone/>
              <a:defRPr/>
            </a:lvl5pPr>
            <a:lvl6pPr indent="-342900" lvl="5" marL="2743200" algn="l">
              <a:lnSpc>
                <a:spcPct val="90000"/>
              </a:lnSpc>
              <a:spcBef>
                <a:spcPts val="711"/>
              </a:spcBef>
              <a:spcAft>
                <a:spcPts val="0"/>
              </a:spcAft>
              <a:buClr>
                <a:schemeClr val="dk1"/>
              </a:buClr>
              <a:buSzPts val="1800"/>
              <a:buChar char="•"/>
              <a:defRPr/>
            </a:lvl6pPr>
            <a:lvl7pPr indent="-342900" lvl="6" marL="3200400" algn="l">
              <a:lnSpc>
                <a:spcPct val="90000"/>
              </a:lnSpc>
              <a:spcBef>
                <a:spcPts val="711"/>
              </a:spcBef>
              <a:spcAft>
                <a:spcPts val="0"/>
              </a:spcAft>
              <a:buClr>
                <a:schemeClr val="dk1"/>
              </a:buClr>
              <a:buSzPts val="1800"/>
              <a:buChar char="•"/>
              <a:defRPr/>
            </a:lvl7pPr>
            <a:lvl8pPr indent="-342900" lvl="7" marL="3657600" algn="l">
              <a:lnSpc>
                <a:spcPct val="90000"/>
              </a:lnSpc>
              <a:spcBef>
                <a:spcPts val="711"/>
              </a:spcBef>
              <a:spcAft>
                <a:spcPts val="0"/>
              </a:spcAft>
              <a:buClr>
                <a:schemeClr val="dk1"/>
              </a:buClr>
              <a:buSzPts val="1800"/>
              <a:buChar char="•"/>
              <a:defRPr/>
            </a:lvl8pPr>
            <a:lvl9pPr indent="-342900" lvl="8" marL="4114800" algn="l">
              <a:lnSpc>
                <a:spcPct val="90000"/>
              </a:lnSpc>
              <a:spcBef>
                <a:spcPts val="711"/>
              </a:spcBef>
              <a:spcAft>
                <a:spcPts val="0"/>
              </a:spcAft>
              <a:buClr>
                <a:schemeClr val="dk1"/>
              </a:buClr>
              <a:buSzPts val="1800"/>
              <a:buChar char="•"/>
              <a:defRPr/>
            </a:lvl9pPr>
          </a:lstStyle>
          <a:p/>
        </p:txBody>
      </p:sp>
      <p:pic>
        <p:nvPicPr>
          <p:cNvPr id="30" name="Google Shape;30;p3"/>
          <p:cNvPicPr preferRelativeResize="0"/>
          <p:nvPr/>
        </p:nvPicPr>
        <p:blipFill rotWithShape="1">
          <a:blip r:embed="rId2">
            <a:alphaModFix/>
          </a:blip>
          <a:srcRect b="0" l="0" r="0" t="0"/>
          <a:stretch/>
        </p:blipFill>
        <p:spPr>
          <a:xfrm>
            <a:off x="464400" y="0"/>
            <a:ext cx="4179598" cy="1393199"/>
          </a:xfrm>
          <a:prstGeom prst="rect">
            <a:avLst/>
          </a:prstGeom>
          <a:noFill/>
          <a:ln>
            <a:noFill/>
          </a:ln>
        </p:spPr>
      </p:pic>
      <p:sp>
        <p:nvSpPr>
          <p:cNvPr id="31" name="Google Shape;31;p3"/>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lvl1pPr lvl="0">
              <a:buNone/>
              <a:defRPr sz="2300"/>
            </a:lvl1pPr>
            <a:lvl2pPr lvl="1">
              <a:buNone/>
              <a:defRPr sz="2300"/>
            </a:lvl2pPr>
            <a:lvl3pPr lvl="2">
              <a:buNone/>
              <a:defRPr sz="2300"/>
            </a:lvl3pPr>
            <a:lvl4pPr lvl="3">
              <a:buNone/>
              <a:defRPr sz="2300"/>
            </a:lvl4pPr>
            <a:lvl5pPr lvl="4">
              <a:buNone/>
              <a:defRPr sz="2300"/>
            </a:lvl5pPr>
            <a:lvl6pPr lvl="5">
              <a:buNone/>
              <a:defRPr sz="2300"/>
            </a:lvl6pPr>
            <a:lvl7pPr lvl="6">
              <a:buNone/>
              <a:defRPr sz="2300"/>
            </a:lvl7pPr>
            <a:lvl8pPr lvl="7">
              <a:buNone/>
              <a:defRPr sz="2300"/>
            </a:lvl8pPr>
            <a:lvl9pPr lvl="8">
              <a:buNone/>
              <a:defRPr sz="2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Slide">
  <p:cSld name="Chapter Slide">
    <p:spTree>
      <p:nvGrpSpPr>
        <p:cNvPr id="32" name="Shape 32"/>
        <p:cNvGrpSpPr/>
        <p:nvPr/>
      </p:nvGrpSpPr>
      <p:grpSpPr>
        <a:xfrm>
          <a:off x="0" y="0"/>
          <a:ext cx="0" cy="0"/>
          <a:chOff x="0" y="0"/>
          <a:chExt cx="0" cy="0"/>
        </a:xfrm>
      </p:grpSpPr>
      <p:sp>
        <p:nvSpPr>
          <p:cNvPr id="33" name="Google Shape;33;p4"/>
          <p:cNvSpPr/>
          <p:nvPr/>
        </p:nvSpPr>
        <p:spPr>
          <a:xfrm>
            <a:off x="914400" y="0"/>
            <a:ext cx="16424275" cy="7898400"/>
          </a:xfrm>
          <a:prstGeom prst="rect">
            <a:avLst/>
          </a:prstGeom>
          <a:solidFill>
            <a:srgbClr val="1E64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560" u="none" cap="none" strike="noStrike">
              <a:solidFill>
                <a:schemeClr val="lt1"/>
              </a:solidFill>
              <a:latin typeface="Arial"/>
              <a:ea typeface="Arial"/>
              <a:cs typeface="Arial"/>
              <a:sym typeface="Arial"/>
            </a:endParaRPr>
          </a:p>
        </p:txBody>
      </p:sp>
      <p:sp>
        <p:nvSpPr>
          <p:cNvPr id="34" name="Google Shape;34;p4"/>
          <p:cNvSpPr txBox="1"/>
          <p:nvPr>
            <p:ph type="ctrTitle"/>
          </p:nvPr>
        </p:nvSpPr>
        <p:spPr>
          <a:xfrm>
            <a:off x="1291074" y="3246120"/>
            <a:ext cx="15183366" cy="4436316"/>
          </a:xfrm>
          <a:prstGeom prst="rect">
            <a:avLst/>
          </a:prstGeom>
          <a:noFill/>
          <a:ln>
            <a:noFill/>
          </a:ln>
        </p:spPr>
        <p:txBody>
          <a:bodyPr anchorCtr="0" anchor="b" bIns="45700" lIns="91425" spcFirstLastPara="1" rIns="91425" wrap="square" tIns="45700">
            <a:noAutofit/>
          </a:bodyPr>
          <a:lstStyle>
            <a:lvl1pPr lvl="0" algn="l">
              <a:lnSpc>
                <a:spcPct val="110000"/>
              </a:lnSpc>
              <a:spcBef>
                <a:spcPts val="0"/>
              </a:spcBef>
              <a:spcAft>
                <a:spcPts val="0"/>
              </a:spcAft>
              <a:buClr>
                <a:schemeClr val="lt1"/>
              </a:buClr>
              <a:buSzPts val="10000"/>
              <a:buFont typeface="Arial"/>
              <a:buNone/>
              <a:defRPr sz="10000" u="sng">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
          <p:cNvSpPr txBox="1"/>
          <p:nvPr>
            <p:ph idx="12" type="sldNum"/>
          </p:nvPr>
        </p:nvSpPr>
        <p:spPr>
          <a:xfrm>
            <a:off x="15590520" y="8948703"/>
            <a:ext cx="921880" cy="51928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707" u="none" cap="none" strike="noStrike">
                <a:solidFill>
                  <a:srgbClr val="1E64C8"/>
                </a:solidFill>
                <a:latin typeface="Arial"/>
                <a:ea typeface="Arial"/>
                <a:cs typeface="Arial"/>
                <a:sym typeface="Arial"/>
              </a:defRPr>
            </a:lvl1pPr>
            <a:lvl2pPr indent="0" lvl="1" marL="0" algn="r">
              <a:spcBef>
                <a:spcPts val="0"/>
              </a:spcBef>
              <a:buNone/>
              <a:defRPr b="0" i="0" sz="1707" u="none" cap="none" strike="noStrike">
                <a:solidFill>
                  <a:srgbClr val="1E64C8"/>
                </a:solidFill>
                <a:latin typeface="Arial"/>
                <a:ea typeface="Arial"/>
                <a:cs typeface="Arial"/>
                <a:sym typeface="Arial"/>
              </a:defRPr>
            </a:lvl2pPr>
            <a:lvl3pPr indent="0" lvl="2" marL="0" algn="r">
              <a:spcBef>
                <a:spcPts val="0"/>
              </a:spcBef>
              <a:buNone/>
              <a:defRPr b="0" i="0" sz="1707" u="none" cap="none" strike="noStrike">
                <a:solidFill>
                  <a:srgbClr val="1E64C8"/>
                </a:solidFill>
                <a:latin typeface="Arial"/>
                <a:ea typeface="Arial"/>
                <a:cs typeface="Arial"/>
                <a:sym typeface="Arial"/>
              </a:defRPr>
            </a:lvl3pPr>
            <a:lvl4pPr indent="0" lvl="3" marL="0" algn="r">
              <a:spcBef>
                <a:spcPts val="0"/>
              </a:spcBef>
              <a:buNone/>
              <a:defRPr b="0" i="0" sz="1707" u="none" cap="none" strike="noStrike">
                <a:solidFill>
                  <a:srgbClr val="1E64C8"/>
                </a:solidFill>
                <a:latin typeface="Arial"/>
                <a:ea typeface="Arial"/>
                <a:cs typeface="Arial"/>
                <a:sym typeface="Arial"/>
              </a:defRPr>
            </a:lvl4pPr>
            <a:lvl5pPr indent="0" lvl="4" marL="0" algn="r">
              <a:spcBef>
                <a:spcPts val="0"/>
              </a:spcBef>
              <a:buNone/>
              <a:defRPr b="0" i="0" sz="1707" u="none" cap="none" strike="noStrike">
                <a:solidFill>
                  <a:srgbClr val="1E64C8"/>
                </a:solidFill>
                <a:latin typeface="Arial"/>
                <a:ea typeface="Arial"/>
                <a:cs typeface="Arial"/>
                <a:sym typeface="Arial"/>
              </a:defRPr>
            </a:lvl5pPr>
            <a:lvl6pPr indent="0" lvl="5" marL="0" algn="r">
              <a:spcBef>
                <a:spcPts val="0"/>
              </a:spcBef>
              <a:buNone/>
              <a:defRPr b="0" i="0" sz="1707" u="none" cap="none" strike="noStrike">
                <a:solidFill>
                  <a:srgbClr val="1E64C8"/>
                </a:solidFill>
                <a:latin typeface="Arial"/>
                <a:ea typeface="Arial"/>
                <a:cs typeface="Arial"/>
                <a:sym typeface="Arial"/>
              </a:defRPr>
            </a:lvl6pPr>
            <a:lvl7pPr indent="0" lvl="6" marL="0" algn="r">
              <a:spcBef>
                <a:spcPts val="0"/>
              </a:spcBef>
              <a:buNone/>
              <a:defRPr b="0" i="0" sz="1707" u="none" cap="none" strike="noStrike">
                <a:solidFill>
                  <a:srgbClr val="1E64C8"/>
                </a:solidFill>
                <a:latin typeface="Arial"/>
                <a:ea typeface="Arial"/>
                <a:cs typeface="Arial"/>
                <a:sym typeface="Arial"/>
              </a:defRPr>
            </a:lvl7pPr>
            <a:lvl8pPr indent="0" lvl="7" marL="0" algn="r">
              <a:spcBef>
                <a:spcPts val="0"/>
              </a:spcBef>
              <a:buNone/>
              <a:defRPr b="0" i="0" sz="1707" u="none" cap="none" strike="noStrike">
                <a:solidFill>
                  <a:srgbClr val="1E64C8"/>
                </a:solidFill>
                <a:latin typeface="Arial"/>
                <a:ea typeface="Arial"/>
                <a:cs typeface="Arial"/>
                <a:sym typeface="Arial"/>
              </a:defRPr>
            </a:lvl8pPr>
            <a:lvl9pPr indent="0" lvl="8" marL="0" algn="r">
              <a:spcBef>
                <a:spcPts val="0"/>
              </a:spcBef>
              <a:buNone/>
              <a:defRPr b="0" i="0" sz="1707" u="none" cap="none" strike="noStrike">
                <a:solidFill>
                  <a:srgbClr val="1E64C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extbox over picture">
  <p:cSld name="Blue textbox over picture">
    <p:bg>
      <p:bgPr>
        <a:solidFill>
          <a:schemeClr val="lt1"/>
        </a:solidFill>
      </p:bgPr>
    </p:bg>
    <p:spTree>
      <p:nvGrpSpPr>
        <p:cNvPr id="36" name="Shape 36"/>
        <p:cNvGrpSpPr/>
        <p:nvPr/>
      </p:nvGrpSpPr>
      <p:grpSpPr>
        <a:xfrm>
          <a:off x="0" y="0"/>
          <a:ext cx="0" cy="0"/>
          <a:chOff x="0" y="0"/>
          <a:chExt cx="0" cy="0"/>
        </a:xfrm>
      </p:grpSpPr>
      <p:sp>
        <p:nvSpPr>
          <p:cNvPr id="37" name="Google Shape;37;p5"/>
          <p:cNvSpPr/>
          <p:nvPr>
            <p:ph idx="2" type="pic"/>
          </p:nvPr>
        </p:nvSpPr>
        <p:spPr>
          <a:xfrm>
            <a:off x="914400" y="0"/>
            <a:ext cx="16424275" cy="7920000"/>
          </a:xfrm>
          <a:prstGeom prst="rect">
            <a:avLst/>
          </a:prstGeom>
          <a:noFill/>
          <a:ln>
            <a:noFill/>
          </a:ln>
        </p:spPr>
      </p:sp>
      <p:sp>
        <p:nvSpPr>
          <p:cNvPr id="38" name="Google Shape;38;p5"/>
          <p:cNvSpPr txBox="1"/>
          <p:nvPr>
            <p:ph idx="10" type="dt"/>
          </p:nvPr>
        </p:nvSpPr>
        <p:spPr>
          <a:xfrm>
            <a:off x="4072394" y="8948703"/>
            <a:ext cx="2297926" cy="51928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1" type="ftr"/>
          </p:nvPr>
        </p:nvSpPr>
        <p:spPr>
          <a:xfrm>
            <a:off x="6810236" y="8994423"/>
            <a:ext cx="8353564" cy="43793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 type="body"/>
          </p:nvPr>
        </p:nvSpPr>
        <p:spPr>
          <a:xfrm>
            <a:off x="914400" y="2691979"/>
            <a:ext cx="6764400" cy="5230800"/>
          </a:xfrm>
          <a:prstGeom prst="rect">
            <a:avLst/>
          </a:prstGeom>
          <a:solidFill>
            <a:srgbClr val="1E64C8"/>
          </a:solidFill>
          <a:ln>
            <a:noFill/>
          </a:ln>
        </p:spPr>
        <p:txBody>
          <a:bodyPr anchorCtr="0" anchor="b" bIns="45700" lIns="91425" spcFirstLastPara="1" rIns="91425" wrap="square" tIns="45700">
            <a:noAutofit/>
          </a:bodyPr>
          <a:lstStyle>
            <a:lvl1pPr indent="-228600" lvl="0" marL="457200" algn="l">
              <a:lnSpc>
                <a:spcPct val="120000"/>
              </a:lnSpc>
              <a:spcBef>
                <a:spcPts val="0"/>
              </a:spcBef>
              <a:spcAft>
                <a:spcPts val="0"/>
              </a:spcAft>
              <a:buClr>
                <a:schemeClr val="lt1"/>
              </a:buClr>
              <a:buSzPts val="10000"/>
              <a:buNone/>
              <a:defRPr sz="10000" u="sng" cap="none">
                <a:solidFill>
                  <a:schemeClr val="lt1"/>
                </a:solidFill>
              </a:defRPr>
            </a:lvl1pPr>
            <a:lvl2pPr indent="-533400" lvl="1" marL="914400" algn="l">
              <a:lnSpc>
                <a:spcPct val="120000"/>
              </a:lnSpc>
              <a:spcBef>
                <a:spcPts val="0"/>
              </a:spcBef>
              <a:spcAft>
                <a:spcPts val="0"/>
              </a:spcAft>
              <a:buClr>
                <a:schemeClr val="lt1"/>
              </a:buClr>
              <a:buSzPts val="4800"/>
              <a:buChar char="̶"/>
              <a:defRPr>
                <a:solidFill>
                  <a:schemeClr val="lt1"/>
                </a:solidFill>
              </a:defRPr>
            </a:lvl2pPr>
            <a:lvl3pPr indent="-533400" lvl="2" marL="1371600" algn="l">
              <a:lnSpc>
                <a:spcPct val="120000"/>
              </a:lnSpc>
              <a:spcBef>
                <a:spcPts val="0"/>
              </a:spcBef>
              <a:spcAft>
                <a:spcPts val="0"/>
              </a:spcAft>
              <a:buClr>
                <a:schemeClr val="lt1"/>
              </a:buClr>
              <a:buSzPts val="4800"/>
              <a:buChar char="‒"/>
              <a:defRPr>
                <a:solidFill>
                  <a:schemeClr val="lt1"/>
                </a:solidFill>
              </a:defRPr>
            </a:lvl3pPr>
            <a:lvl4pPr indent="-533400" lvl="3" marL="1828800" algn="l">
              <a:lnSpc>
                <a:spcPct val="120000"/>
              </a:lnSpc>
              <a:spcBef>
                <a:spcPts val="0"/>
              </a:spcBef>
              <a:spcAft>
                <a:spcPts val="0"/>
              </a:spcAft>
              <a:buClr>
                <a:schemeClr val="lt1"/>
              </a:buClr>
              <a:buSzPts val="4800"/>
              <a:buChar char="‒"/>
              <a:defRPr>
                <a:solidFill>
                  <a:schemeClr val="lt1"/>
                </a:solidFill>
              </a:defRPr>
            </a:lvl4pPr>
            <a:lvl5pPr indent="-228600" lvl="4" marL="2286000" algn="l">
              <a:lnSpc>
                <a:spcPct val="120000"/>
              </a:lnSpc>
              <a:spcBef>
                <a:spcPts val="0"/>
              </a:spcBef>
              <a:spcAft>
                <a:spcPts val="0"/>
              </a:spcAft>
              <a:buClr>
                <a:schemeClr val="lt1"/>
              </a:buClr>
              <a:buSzPts val="4800"/>
              <a:buNone/>
              <a:defRPr>
                <a:solidFill>
                  <a:schemeClr val="lt1"/>
                </a:solidFill>
              </a:defRPr>
            </a:lvl5pPr>
            <a:lvl6pPr indent="-342900" lvl="5" marL="2743200" algn="l">
              <a:lnSpc>
                <a:spcPct val="90000"/>
              </a:lnSpc>
              <a:spcBef>
                <a:spcPts val="711"/>
              </a:spcBef>
              <a:spcAft>
                <a:spcPts val="0"/>
              </a:spcAft>
              <a:buClr>
                <a:schemeClr val="dk1"/>
              </a:buClr>
              <a:buSzPts val="1800"/>
              <a:buChar char="•"/>
              <a:defRPr/>
            </a:lvl6pPr>
            <a:lvl7pPr indent="-342900" lvl="6" marL="3200400" algn="l">
              <a:lnSpc>
                <a:spcPct val="90000"/>
              </a:lnSpc>
              <a:spcBef>
                <a:spcPts val="711"/>
              </a:spcBef>
              <a:spcAft>
                <a:spcPts val="0"/>
              </a:spcAft>
              <a:buClr>
                <a:schemeClr val="dk1"/>
              </a:buClr>
              <a:buSzPts val="1800"/>
              <a:buChar char="•"/>
              <a:defRPr/>
            </a:lvl7pPr>
            <a:lvl8pPr indent="-342900" lvl="7" marL="3657600" algn="l">
              <a:lnSpc>
                <a:spcPct val="90000"/>
              </a:lnSpc>
              <a:spcBef>
                <a:spcPts val="711"/>
              </a:spcBef>
              <a:spcAft>
                <a:spcPts val="0"/>
              </a:spcAft>
              <a:buClr>
                <a:schemeClr val="dk1"/>
              </a:buClr>
              <a:buSzPts val="1800"/>
              <a:buChar char="•"/>
              <a:defRPr/>
            </a:lvl8pPr>
            <a:lvl9pPr indent="-342900" lvl="8" marL="4114800" algn="l">
              <a:lnSpc>
                <a:spcPct val="90000"/>
              </a:lnSpc>
              <a:spcBef>
                <a:spcPts val="711"/>
              </a:spcBef>
              <a:spcAft>
                <a:spcPts val="0"/>
              </a:spcAft>
              <a:buClr>
                <a:schemeClr val="dk1"/>
              </a:buClr>
              <a:buSzPts val="1800"/>
              <a:buChar char="•"/>
              <a:defRPr/>
            </a:lvl9pPr>
          </a:lstStyle>
          <a:p/>
        </p:txBody>
      </p:sp>
      <p:sp>
        <p:nvSpPr>
          <p:cNvPr id="41" name="Google Shape;41;p5"/>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lvl1pPr lvl="0">
              <a:buNone/>
              <a:defRPr sz="2300">
                <a:solidFill>
                  <a:schemeClr val="lt1"/>
                </a:solidFill>
              </a:defRPr>
            </a:lvl1pPr>
            <a:lvl2pPr lvl="1">
              <a:buNone/>
              <a:defRPr sz="2300">
                <a:solidFill>
                  <a:schemeClr val="lt1"/>
                </a:solidFill>
              </a:defRPr>
            </a:lvl2pPr>
            <a:lvl3pPr lvl="2">
              <a:buNone/>
              <a:defRPr sz="2300">
                <a:solidFill>
                  <a:schemeClr val="lt1"/>
                </a:solidFill>
              </a:defRPr>
            </a:lvl3pPr>
            <a:lvl4pPr lvl="3">
              <a:buNone/>
              <a:defRPr sz="2300">
                <a:solidFill>
                  <a:schemeClr val="lt1"/>
                </a:solidFill>
              </a:defRPr>
            </a:lvl4pPr>
            <a:lvl5pPr lvl="4">
              <a:buNone/>
              <a:defRPr sz="2300">
                <a:solidFill>
                  <a:schemeClr val="lt1"/>
                </a:solidFill>
              </a:defRPr>
            </a:lvl5pPr>
            <a:lvl6pPr lvl="5">
              <a:buNone/>
              <a:defRPr sz="2300">
                <a:solidFill>
                  <a:schemeClr val="lt1"/>
                </a:solidFill>
              </a:defRPr>
            </a:lvl6pPr>
            <a:lvl7pPr lvl="6">
              <a:buNone/>
              <a:defRPr sz="2300">
                <a:solidFill>
                  <a:schemeClr val="lt1"/>
                </a:solidFill>
              </a:defRPr>
            </a:lvl7pPr>
            <a:lvl8pPr lvl="7">
              <a:buNone/>
              <a:defRPr sz="2300">
                <a:solidFill>
                  <a:schemeClr val="lt1"/>
                </a:solidFill>
              </a:defRPr>
            </a:lvl8pPr>
            <a:lvl9pPr lvl="8">
              <a:buNone/>
              <a:defRPr sz="2300">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type="obj">
  <p:cSld name="OBJECT">
    <p:spTree>
      <p:nvGrpSpPr>
        <p:cNvPr id="42" name="Shape 42"/>
        <p:cNvGrpSpPr/>
        <p:nvPr/>
      </p:nvGrpSpPr>
      <p:grpSpPr>
        <a:xfrm>
          <a:off x="0" y="0"/>
          <a:ext cx="0" cy="0"/>
          <a:chOff x="0" y="0"/>
          <a:chExt cx="0" cy="0"/>
        </a:xfrm>
      </p:grpSpPr>
      <p:sp>
        <p:nvSpPr>
          <p:cNvPr id="43" name="Google Shape;43;p6"/>
          <p:cNvSpPr txBox="1"/>
          <p:nvPr>
            <p:ph type="title"/>
          </p:nvPr>
        </p:nvSpPr>
        <p:spPr>
          <a:xfrm>
            <a:off x="830118" y="252000"/>
            <a:ext cx="15705282" cy="86369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1E64C8"/>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6"/>
          <p:cNvSpPr txBox="1"/>
          <p:nvPr>
            <p:ph idx="1" type="body"/>
          </p:nvPr>
        </p:nvSpPr>
        <p:spPr>
          <a:xfrm>
            <a:off x="835825" y="1194364"/>
            <a:ext cx="15699575" cy="6696000"/>
          </a:xfrm>
          <a:prstGeom prst="rect">
            <a:avLst/>
          </a:prstGeom>
          <a:noFill/>
          <a:ln>
            <a:noFill/>
          </a:ln>
        </p:spPr>
        <p:txBody>
          <a:bodyPr anchorCtr="0" anchor="t" bIns="45700" lIns="91425" spcFirstLastPara="1" rIns="91425" wrap="square" tIns="45700">
            <a:normAutofit/>
          </a:bodyPr>
          <a:lstStyle>
            <a:lvl1pPr indent="-533400" lvl="0" marL="457200" algn="l">
              <a:lnSpc>
                <a:spcPct val="120000"/>
              </a:lnSpc>
              <a:spcBef>
                <a:spcPts val="0"/>
              </a:spcBef>
              <a:spcAft>
                <a:spcPts val="0"/>
              </a:spcAft>
              <a:buClr>
                <a:schemeClr val="dk1"/>
              </a:buClr>
              <a:buSzPts val="4800"/>
              <a:buFont typeface="Arial"/>
              <a:buChar char="̶"/>
              <a:defRPr/>
            </a:lvl1pPr>
            <a:lvl2pPr indent="-533400" lvl="1" marL="914400" algn="l">
              <a:lnSpc>
                <a:spcPct val="120000"/>
              </a:lnSpc>
              <a:spcBef>
                <a:spcPts val="0"/>
              </a:spcBef>
              <a:spcAft>
                <a:spcPts val="0"/>
              </a:spcAft>
              <a:buClr>
                <a:schemeClr val="dk1"/>
              </a:buClr>
              <a:buSzPts val="4800"/>
              <a:buChar char="̶"/>
              <a:defRPr/>
            </a:lvl2pPr>
            <a:lvl3pPr indent="-533400" lvl="2" marL="1371600" algn="l">
              <a:lnSpc>
                <a:spcPct val="120000"/>
              </a:lnSpc>
              <a:spcBef>
                <a:spcPts val="0"/>
              </a:spcBef>
              <a:spcAft>
                <a:spcPts val="0"/>
              </a:spcAft>
              <a:buClr>
                <a:schemeClr val="dk1"/>
              </a:buClr>
              <a:buSzPts val="4800"/>
              <a:buChar char="‒"/>
              <a:defRPr/>
            </a:lvl3pPr>
            <a:lvl4pPr indent="-533400" lvl="3" marL="1828800" algn="l">
              <a:lnSpc>
                <a:spcPct val="120000"/>
              </a:lnSpc>
              <a:spcBef>
                <a:spcPts val="0"/>
              </a:spcBef>
              <a:spcAft>
                <a:spcPts val="0"/>
              </a:spcAft>
              <a:buClr>
                <a:schemeClr val="dk1"/>
              </a:buClr>
              <a:buSzPts val="4800"/>
              <a:buChar char="‒"/>
              <a:defRPr/>
            </a:lvl4pPr>
            <a:lvl5pPr indent="-533400" lvl="4" marL="2286000" algn="l">
              <a:lnSpc>
                <a:spcPct val="120000"/>
              </a:lnSpc>
              <a:spcBef>
                <a:spcPts val="0"/>
              </a:spcBef>
              <a:spcAft>
                <a:spcPts val="0"/>
              </a:spcAft>
              <a:buClr>
                <a:schemeClr val="dk1"/>
              </a:buClr>
              <a:buSzPts val="4800"/>
              <a:buFont typeface="Arial"/>
              <a:buChar char="̶"/>
              <a:defRPr/>
            </a:lvl5pPr>
            <a:lvl6pPr indent="-342900" lvl="5" marL="2743200" algn="l">
              <a:lnSpc>
                <a:spcPct val="90000"/>
              </a:lnSpc>
              <a:spcBef>
                <a:spcPts val="711"/>
              </a:spcBef>
              <a:spcAft>
                <a:spcPts val="0"/>
              </a:spcAft>
              <a:buClr>
                <a:schemeClr val="dk1"/>
              </a:buClr>
              <a:buSzPts val="1800"/>
              <a:buChar char="•"/>
              <a:defRPr/>
            </a:lvl6pPr>
            <a:lvl7pPr indent="-342900" lvl="6" marL="3200400" algn="l">
              <a:lnSpc>
                <a:spcPct val="90000"/>
              </a:lnSpc>
              <a:spcBef>
                <a:spcPts val="711"/>
              </a:spcBef>
              <a:spcAft>
                <a:spcPts val="0"/>
              </a:spcAft>
              <a:buClr>
                <a:schemeClr val="dk1"/>
              </a:buClr>
              <a:buSzPts val="1800"/>
              <a:buChar char="•"/>
              <a:defRPr/>
            </a:lvl7pPr>
            <a:lvl8pPr indent="-342900" lvl="7" marL="3657600" algn="l">
              <a:lnSpc>
                <a:spcPct val="90000"/>
              </a:lnSpc>
              <a:spcBef>
                <a:spcPts val="711"/>
              </a:spcBef>
              <a:spcAft>
                <a:spcPts val="0"/>
              </a:spcAft>
              <a:buClr>
                <a:schemeClr val="dk1"/>
              </a:buClr>
              <a:buSzPts val="1800"/>
              <a:buChar char="•"/>
              <a:defRPr/>
            </a:lvl8pPr>
            <a:lvl9pPr indent="-342900" lvl="8" marL="4114800" algn="l">
              <a:lnSpc>
                <a:spcPct val="90000"/>
              </a:lnSpc>
              <a:spcBef>
                <a:spcPts val="711"/>
              </a:spcBef>
              <a:spcAft>
                <a:spcPts val="0"/>
              </a:spcAft>
              <a:buClr>
                <a:schemeClr val="dk1"/>
              </a:buClr>
              <a:buSzPts val="1800"/>
              <a:buChar char="•"/>
              <a:defRPr/>
            </a:lvl9pPr>
          </a:lstStyle>
          <a:p/>
        </p:txBody>
      </p:sp>
      <p:sp>
        <p:nvSpPr>
          <p:cNvPr id="45" name="Google Shape;45;p6"/>
          <p:cNvSpPr txBox="1"/>
          <p:nvPr>
            <p:ph idx="10" type="dt"/>
          </p:nvPr>
        </p:nvSpPr>
        <p:spPr>
          <a:xfrm>
            <a:off x="4072394" y="8948703"/>
            <a:ext cx="2297926" cy="51928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1" type="ftr"/>
          </p:nvPr>
        </p:nvSpPr>
        <p:spPr>
          <a:xfrm>
            <a:off x="6810236" y="8994423"/>
            <a:ext cx="8353564" cy="43793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2" type="sldNum"/>
          </p:nvPr>
        </p:nvSpPr>
        <p:spPr>
          <a:xfrm>
            <a:off x="15590520" y="8948703"/>
            <a:ext cx="921880" cy="51928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Closing Slide">
    <p:spTree>
      <p:nvGrpSpPr>
        <p:cNvPr id="48" name="Shape 48"/>
        <p:cNvGrpSpPr/>
        <p:nvPr/>
      </p:nvGrpSpPr>
      <p:grpSpPr>
        <a:xfrm>
          <a:off x="0" y="0"/>
          <a:ext cx="0" cy="0"/>
          <a:chOff x="0" y="0"/>
          <a:chExt cx="0" cy="0"/>
        </a:xfrm>
      </p:grpSpPr>
      <p:sp>
        <p:nvSpPr>
          <p:cNvPr id="49" name="Google Shape;49;p7"/>
          <p:cNvSpPr/>
          <p:nvPr/>
        </p:nvSpPr>
        <p:spPr>
          <a:xfrm>
            <a:off x="914400" y="1393200"/>
            <a:ext cx="16424275" cy="6505200"/>
          </a:xfrm>
          <a:prstGeom prst="rect">
            <a:avLst/>
          </a:prstGeom>
          <a:solidFill>
            <a:srgbClr val="1E64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560" u="none" cap="none" strike="noStrike">
              <a:solidFill>
                <a:schemeClr val="lt1"/>
              </a:solidFill>
              <a:latin typeface="Arial"/>
              <a:ea typeface="Arial"/>
              <a:cs typeface="Arial"/>
              <a:sym typeface="Arial"/>
            </a:endParaRPr>
          </a:p>
        </p:txBody>
      </p:sp>
      <p:sp>
        <p:nvSpPr>
          <p:cNvPr id="50" name="Google Shape;50;p7"/>
          <p:cNvSpPr txBox="1"/>
          <p:nvPr>
            <p:ph type="ctrTitle"/>
          </p:nvPr>
        </p:nvSpPr>
        <p:spPr>
          <a:xfrm>
            <a:off x="1291074" y="1743240"/>
            <a:ext cx="7416000" cy="5769600"/>
          </a:xfrm>
          <a:prstGeom prst="rect">
            <a:avLst/>
          </a:prstGeom>
          <a:noFill/>
          <a:ln>
            <a:noFill/>
          </a:ln>
        </p:spPr>
        <p:txBody>
          <a:bodyPr anchorCtr="0" anchor="t" bIns="45700" lIns="91425" spcFirstLastPara="1" rIns="91425" wrap="square" tIns="45700">
            <a:noAutofit/>
          </a:bodyPr>
          <a:lstStyle>
            <a:lvl1pPr lvl="0" algn="l">
              <a:lnSpc>
                <a:spcPct val="140000"/>
              </a:lnSpc>
              <a:spcBef>
                <a:spcPts val="0"/>
              </a:spcBef>
              <a:spcAft>
                <a:spcPts val="0"/>
              </a:spcAft>
              <a:buClr>
                <a:schemeClr val="lt1"/>
              </a:buClr>
              <a:buSzPts val="2500"/>
              <a:buFont typeface="Arial"/>
              <a:buNone/>
              <a:defRPr sz="2500" u="none"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 type="body"/>
          </p:nvPr>
        </p:nvSpPr>
        <p:spPr>
          <a:xfrm>
            <a:off x="9215999" y="3095999"/>
            <a:ext cx="7257600" cy="2091298"/>
          </a:xfrm>
          <a:prstGeom prst="rect">
            <a:avLst/>
          </a:prstGeom>
          <a:noFill/>
          <a:ln>
            <a:noFill/>
          </a:ln>
        </p:spPr>
        <p:txBody>
          <a:bodyPr anchorCtr="0" anchor="t" bIns="45700" lIns="91425" spcFirstLastPara="1" rIns="91425" wrap="square" tIns="45700">
            <a:normAutofit/>
          </a:bodyPr>
          <a:lstStyle>
            <a:lvl1pPr indent="-228600" lvl="0" marL="457200" algn="l">
              <a:lnSpc>
                <a:spcPct val="145833"/>
              </a:lnSpc>
              <a:spcBef>
                <a:spcPts val="0"/>
              </a:spcBef>
              <a:spcAft>
                <a:spcPts val="0"/>
              </a:spcAft>
              <a:buClr>
                <a:schemeClr val="lt1"/>
              </a:buClr>
              <a:buSzPts val="2400"/>
              <a:buNone/>
              <a:defRPr sz="2400">
                <a:solidFill>
                  <a:schemeClr val="lt1"/>
                </a:solidFill>
              </a:defRPr>
            </a:lvl1pPr>
            <a:lvl2pPr indent="-342900" lvl="1" marL="914400" algn="l">
              <a:lnSpc>
                <a:spcPct val="120000"/>
              </a:lnSpc>
              <a:spcBef>
                <a:spcPts val="0"/>
              </a:spcBef>
              <a:spcAft>
                <a:spcPts val="0"/>
              </a:spcAft>
              <a:buClr>
                <a:schemeClr val="dk1"/>
              </a:buClr>
              <a:buSzPts val="1800"/>
              <a:buChar char="̶"/>
              <a:defRPr/>
            </a:lvl2pPr>
            <a:lvl3pPr indent="-342900" lvl="2" marL="1371600" algn="l">
              <a:lnSpc>
                <a:spcPct val="120000"/>
              </a:lnSpc>
              <a:spcBef>
                <a:spcPts val="0"/>
              </a:spcBef>
              <a:spcAft>
                <a:spcPts val="0"/>
              </a:spcAft>
              <a:buClr>
                <a:schemeClr val="dk1"/>
              </a:buClr>
              <a:buSzPts val="1800"/>
              <a:buChar char="‒"/>
              <a:defRPr/>
            </a:lvl3pPr>
            <a:lvl4pPr indent="-342900" lvl="3" marL="1828800" algn="l">
              <a:lnSpc>
                <a:spcPct val="120000"/>
              </a:lnSpc>
              <a:spcBef>
                <a:spcPts val="0"/>
              </a:spcBef>
              <a:spcAft>
                <a:spcPts val="0"/>
              </a:spcAft>
              <a:buClr>
                <a:schemeClr val="dk1"/>
              </a:buClr>
              <a:buSzPts val="1800"/>
              <a:buChar char="‒"/>
              <a:defRPr/>
            </a:lvl4pPr>
            <a:lvl5pPr indent="-228600" lvl="4" marL="2286000" algn="l">
              <a:lnSpc>
                <a:spcPct val="120000"/>
              </a:lnSpc>
              <a:spcBef>
                <a:spcPts val="0"/>
              </a:spcBef>
              <a:spcAft>
                <a:spcPts val="0"/>
              </a:spcAft>
              <a:buClr>
                <a:schemeClr val="dk1"/>
              </a:buClr>
              <a:buSzPts val="1800"/>
              <a:buNone/>
              <a:defRPr/>
            </a:lvl5pPr>
            <a:lvl6pPr indent="-342900" lvl="5" marL="2743200" algn="l">
              <a:lnSpc>
                <a:spcPct val="90000"/>
              </a:lnSpc>
              <a:spcBef>
                <a:spcPts val="711"/>
              </a:spcBef>
              <a:spcAft>
                <a:spcPts val="0"/>
              </a:spcAft>
              <a:buClr>
                <a:schemeClr val="dk1"/>
              </a:buClr>
              <a:buSzPts val="1800"/>
              <a:buChar char="•"/>
              <a:defRPr/>
            </a:lvl6pPr>
            <a:lvl7pPr indent="-342900" lvl="6" marL="3200400" algn="l">
              <a:lnSpc>
                <a:spcPct val="90000"/>
              </a:lnSpc>
              <a:spcBef>
                <a:spcPts val="711"/>
              </a:spcBef>
              <a:spcAft>
                <a:spcPts val="0"/>
              </a:spcAft>
              <a:buClr>
                <a:schemeClr val="dk1"/>
              </a:buClr>
              <a:buSzPts val="1800"/>
              <a:buChar char="•"/>
              <a:defRPr/>
            </a:lvl7pPr>
            <a:lvl8pPr indent="-342900" lvl="7" marL="3657600" algn="l">
              <a:lnSpc>
                <a:spcPct val="90000"/>
              </a:lnSpc>
              <a:spcBef>
                <a:spcPts val="711"/>
              </a:spcBef>
              <a:spcAft>
                <a:spcPts val="0"/>
              </a:spcAft>
              <a:buClr>
                <a:schemeClr val="dk1"/>
              </a:buClr>
              <a:buSzPts val="1800"/>
              <a:buChar char="•"/>
              <a:defRPr/>
            </a:lvl8pPr>
            <a:lvl9pPr indent="-342900" lvl="8" marL="4114800" algn="l">
              <a:lnSpc>
                <a:spcPct val="90000"/>
              </a:lnSpc>
              <a:spcBef>
                <a:spcPts val="711"/>
              </a:spcBef>
              <a:spcAft>
                <a:spcPts val="0"/>
              </a:spcAft>
              <a:buClr>
                <a:schemeClr val="dk1"/>
              </a:buClr>
              <a:buSzPts val="1800"/>
              <a:buChar char="•"/>
              <a:defRPr/>
            </a:lvl9pPr>
          </a:lstStyle>
          <a:p/>
        </p:txBody>
      </p:sp>
      <p:pic>
        <p:nvPicPr>
          <p:cNvPr id="52" name="Google Shape;52;p7"/>
          <p:cNvPicPr preferRelativeResize="0"/>
          <p:nvPr/>
        </p:nvPicPr>
        <p:blipFill rotWithShape="1">
          <a:blip r:embed="rId2">
            <a:alphaModFix/>
          </a:blip>
          <a:srcRect b="0" l="0" r="0" t="0"/>
          <a:stretch/>
        </p:blipFill>
        <p:spPr>
          <a:xfrm>
            <a:off x="464400" y="0"/>
            <a:ext cx="4179598" cy="1393199"/>
          </a:xfrm>
          <a:prstGeom prst="rect">
            <a:avLst/>
          </a:prstGeom>
          <a:noFill/>
          <a:ln>
            <a:noFill/>
          </a:ln>
        </p:spPr>
      </p:pic>
      <p:sp>
        <p:nvSpPr>
          <p:cNvPr id="53" name="Google Shape;53;p7"/>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lvl1pPr lvl="0">
              <a:buNone/>
              <a:defRPr sz="2300">
                <a:solidFill>
                  <a:schemeClr val="lt1"/>
                </a:solidFill>
              </a:defRPr>
            </a:lvl1pPr>
            <a:lvl2pPr lvl="1">
              <a:buNone/>
              <a:defRPr sz="2300">
                <a:solidFill>
                  <a:schemeClr val="lt1"/>
                </a:solidFill>
              </a:defRPr>
            </a:lvl2pPr>
            <a:lvl3pPr lvl="2">
              <a:buNone/>
              <a:defRPr sz="2300">
                <a:solidFill>
                  <a:schemeClr val="lt1"/>
                </a:solidFill>
              </a:defRPr>
            </a:lvl3pPr>
            <a:lvl4pPr lvl="3">
              <a:buNone/>
              <a:defRPr sz="2300">
                <a:solidFill>
                  <a:schemeClr val="lt1"/>
                </a:solidFill>
              </a:defRPr>
            </a:lvl4pPr>
            <a:lvl5pPr lvl="4">
              <a:buNone/>
              <a:defRPr sz="2300">
                <a:solidFill>
                  <a:schemeClr val="lt1"/>
                </a:solidFill>
              </a:defRPr>
            </a:lvl5pPr>
            <a:lvl6pPr lvl="5">
              <a:buNone/>
              <a:defRPr sz="2300">
                <a:solidFill>
                  <a:schemeClr val="lt1"/>
                </a:solidFill>
              </a:defRPr>
            </a:lvl6pPr>
            <a:lvl7pPr lvl="6">
              <a:buNone/>
              <a:defRPr sz="2300">
                <a:solidFill>
                  <a:schemeClr val="lt1"/>
                </a:solidFill>
              </a:defRPr>
            </a:lvl7pPr>
            <a:lvl8pPr lvl="7">
              <a:buNone/>
              <a:defRPr sz="2300">
                <a:solidFill>
                  <a:schemeClr val="lt1"/>
                </a:solidFill>
              </a:defRPr>
            </a:lvl8pPr>
            <a:lvl9pPr lvl="8">
              <a:buNone/>
              <a:defRPr sz="2300">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Photo">
  <p:cSld name="Title, Text and Photo">
    <p:spTree>
      <p:nvGrpSpPr>
        <p:cNvPr id="54" name="Shape 54"/>
        <p:cNvGrpSpPr/>
        <p:nvPr/>
      </p:nvGrpSpPr>
      <p:grpSpPr>
        <a:xfrm>
          <a:off x="0" y="0"/>
          <a:ext cx="0" cy="0"/>
          <a:chOff x="0" y="0"/>
          <a:chExt cx="0" cy="0"/>
        </a:xfrm>
      </p:grpSpPr>
      <p:sp>
        <p:nvSpPr>
          <p:cNvPr id="55" name="Google Shape;55;p8"/>
          <p:cNvSpPr txBox="1"/>
          <p:nvPr>
            <p:ph type="title"/>
          </p:nvPr>
        </p:nvSpPr>
        <p:spPr>
          <a:xfrm>
            <a:off x="830118" y="252000"/>
            <a:ext cx="15705282" cy="86369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1E64C8"/>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8"/>
          <p:cNvSpPr txBox="1"/>
          <p:nvPr>
            <p:ph idx="10" type="dt"/>
          </p:nvPr>
        </p:nvSpPr>
        <p:spPr>
          <a:xfrm>
            <a:off x="4072394" y="8948703"/>
            <a:ext cx="2297926" cy="51928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1" type="ftr"/>
          </p:nvPr>
        </p:nvSpPr>
        <p:spPr>
          <a:xfrm>
            <a:off x="6810236" y="8994423"/>
            <a:ext cx="8353564" cy="43793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p:nvPr>
            <p:ph idx="2" type="pic"/>
          </p:nvPr>
        </p:nvSpPr>
        <p:spPr>
          <a:xfrm>
            <a:off x="10104438" y="1371918"/>
            <a:ext cx="6300000" cy="6498000"/>
          </a:xfrm>
          <a:prstGeom prst="rect">
            <a:avLst/>
          </a:prstGeom>
          <a:noFill/>
          <a:ln>
            <a:noFill/>
          </a:ln>
        </p:spPr>
      </p:sp>
      <p:sp>
        <p:nvSpPr>
          <p:cNvPr id="59" name="Google Shape;59;p8"/>
          <p:cNvSpPr txBox="1"/>
          <p:nvPr>
            <p:ph idx="12" type="sldNum"/>
          </p:nvPr>
        </p:nvSpPr>
        <p:spPr>
          <a:xfrm>
            <a:off x="15590520" y="8948703"/>
            <a:ext cx="921880" cy="51928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707" u="none" cap="none" strike="noStrike">
                <a:solidFill>
                  <a:srgbClr val="1E64C8"/>
                </a:solidFill>
                <a:latin typeface="Arial"/>
                <a:ea typeface="Arial"/>
                <a:cs typeface="Arial"/>
                <a:sym typeface="Arial"/>
              </a:defRPr>
            </a:lvl1pPr>
            <a:lvl2pPr indent="0" lvl="1" marL="0" algn="r">
              <a:spcBef>
                <a:spcPts val="0"/>
              </a:spcBef>
              <a:buNone/>
              <a:defRPr b="0" i="0" sz="1707" u="none" cap="none" strike="noStrike">
                <a:solidFill>
                  <a:srgbClr val="1E64C8"/>
                </a:solidFill>
                <a:latin typeface="Arial"/>
                <a:ea typeface="Arial"/>
                <a:cs typeface="Arial"/>
                <a:sym typeface="Arial"/>
              </a:defRPr>
            </a:lvl2pPr>
            <a:lvl3pPr indent="0" lvl="2" marL="0" algn="r">
              <a:spcBef>
                <a:spcPts val="0"/>
              </a:spcBef>
              <a:buNone/>
              <a:defRPr b="0" i="0" sz="1707" u="none" cap="none" strike="noStrike">
                <a:solidFill>
                  <a:srgbClr val="1E64C8"/>
                </a:solidFill>
                <a:latin typeface="Arial"/>
                <a:ea typeface="Arial"/>
                <a:cs typeface="Arial"/>
                <a:sym typeface="Arial"/>
              </a:defRPr>
            </a:lvl3pPr>
            <a:lvl4pPr indent="0" lvl="3" marL="0" algn="r">
              <a:spcBef>
                <a:spcPts val="0"/>
              </a:spcBef>
              <a:buNone/>
              <a:defRPr b="0" i="0" sz="1707" u="none" cap="none" strike="noStrike">
                <a:solidFill>
                  <a:srgbClr val="1E64C8"/>
                </a:solidFill>
                <a:latin typeface="Arial"/>
                <a:ea typeface="Arial"/>
                <a:cs typeface="Arial"/>
                <a:sym typeface="Arial"/>
              </a:defRPr>
            </a:lvl4pPr>
            <a:lvl5pPr indent="0" lvl="4" marL="0" algn="r">
              <a:spcBef>
                <a:spcPts val="0"/>
              </a:spcBef>
              <a:buNone/>
              <a:defRPr b="0" i="0" sz="1707" u="none" cap="none" strike="noStrike">
                <a:solidFill>
                  <a:srgbClr val="1E64C8"/>
                </a:solidFill>
                <a:latin typeface="Arial"/>
                <a:ea typeface="Arial"/>
                <a:cs typeface="Arial"/>
                <a:sym typeface="Arial"/>
              </a:defRPr>
            </a:lvl5pPr>
            <a:lvl6pPr indent="0" lvl="5" marL="0" algn="r">
              <a:spcBef>
                <a:spcPts val="0"/>
              </a:spcBef>
              <a:buNone/>
              <a:defRPr b="0" i="0" sz="1707" u="none" cap="none" strike="noStrike">
                <a:solidFill>
                  <a:srgbClr val="1E64C8"/>
                </a:solidFill>
                <a:latin typeface="Arial"/>
                <a:ea typeface="Arial"/>
                <a:cs typeface="Arial"/>
                <a:sym typeface="Arial"/>
              </a:defRPr>
            </a:lvl6pPr>
            <a:lvl7pPr indent="0" lvl="6" marL="0" algn="r">
              <a:spcBef>
                <a:spcPts val="0"/>
              </a:spcBef>
              <a:buNone/>
              <a:defRPr b="0" i="0" sz="1707" u="none" cap="none" strike="noStrike">
                <a:solidFill>
                  <a:srgbClr val="1E64C8"/>
                </a:solidFill>
                <a:latin typeface="Arial"/>
                <a:ea typeface="Arial"/>
                <a:cs typeface="Arial"/>
                <a:sym typeface="Arial"/>
              </a:defRPr>
            </a:lvl7pPr>
            <a:lvl8pPr indent="0" lvl="7" marL="0" algn="r">
              <a:spcBef>
                <a:spcPts val="0"/>
              </a:spcBef>
              <a:buNone/>
              <a:defRPr b="0" i="0" sz="1707" u="none" cap="none" strike="noStrike">
                <a:solidFill>
                  <a:srgbClr val="1E64C8"/>
                </a:solidFill>
                <a:latin typeface="Arial"/>
                <a:ea typeface="Arial"/>
                <a:cs typeface="Arial"/>
                <a:sym typeface="Arial"/>
              </a:defRPr>
            </a:lvl8pPr>
            <a:lvl9pPr indent="0" lvl="8" marL="0" algn="r">
              <a:spcBef>
                <a:spcPts val="0"/>
              </a:spcBef>
              <a:buNone/>
              <a:defRPr b="0" i="0" sz="1707" u="none" cap="none" strike="noStrike">
                <a:solidFill>
                  <a:srgbClr val="1E64C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60" name="Google Shape;60;p8"/>
          <p:cNvSpPr txBox="1"/>
          <p:nvPr>
            <p:ph idx="1" type="body"/>
          </p:nvPr>
        </p:nvSpPr>
        <p:spPr>
          <a:xfrm>
            <a:off x="835825" y="1194364"/>
            <a:ext cx="8442000" cy="66960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0"/>
              </a:spcBef>
              <a:spcAft>
                <a:spcPts val="0"/>
              </a:spcAft>
              <a:buClr>
                <a:schemeClr val="dk1"/>
              </a:buClr>
              <a:buSzPts val="4800"/>
              <a:buNone/>
              <a:defRPr/>
            </a:lvl1pPr>
            <a:lvl2pPr indent="-533400" lvl="1" marL="914400" algn="l">
              <a:lnSpc>
                <a:spcPct val="120000"/>
              </a:lnSpc>
              <a:spcBef>
                <a:spcPts val="0"/>
              </a:spcBef>
              <a:spcAft>
                <a:spcPts val="0"/>
              </a:spcAft>
              <a:buClr>
                <a:schemeClr val="dk1"/>
              </a:buClr>
              <a:buSzPts val="4800"/>
              <a:buChar char="̶"/>
              <a:defRPr/>
            </a:lvl2pPr>
            <a:lvl3pPr indent="-533400" lvl="2" marL="1371600" algn="l">
              <a:lnSpc>
                <a:spcPct val="120000"/>
              </a:lnSpc>
              <a:spcBef>
                <a:spcPts val="0"/>
              </a:spcBef>
              <a:spcAft>
                <a:spcPts val="0"/>
              </a:spcAft>
              <a:buClr>
                <a:schemeClr val="dk1"/>
              </a:buClr>
              <a:buSzPts val="4800"/>
              <a:buChar char="‒"/>
              <a:defRPr/>
            </a:lvl3pPr>
            <a:lvl4pPr indent="-533400" lvl="3" marL="1828800" algn="l">
              <a:lnSpc>
                <a:spcPct val="120000"/>
              </a:lnSpc>
              <a:spcBef>
                <a:spcPts val="0"/>
              </a:spcBef>
              <a:spcAft>
                <a:spcPts val="0"/>
              </a:spcAft>
              <a:buClr>
                <a:schemeClr val="dk1"/>
              </a:buClr>
              <a:buSzPts val="4800"/>
              <a:buChar char="‒"/>
              <a:defRPr/>
            </a:lvl4pPr>
            <a:lvl5pPr indent="-228600" lvl="4" marL="2286000" algn="l">
              <a:lnSpc>
                <a:spcPct val="120000"/>
              </a:lnSpc>
              <a:spcBef>
                <a:spcPts val="0"/>
              </a:spcBef>
              <a:spcAft>
                <a:spcPts val="0"/>
              </a:spcAft>
              <a:buClr>
                <a:schemeClr val="dk1"/>
              </a:buClr>
              <a:buSzPts val="4800"/>
              <a:buNone/>
              <a:defRPr/>
            </a:lvl5pPr>
            <a:lvl6pPr indent="-342900" lvl="5" marL="2743200" algn="l">
              <a:lnSpc>
                <a:spcPct val="90000"/>
              </a:lnSpc>
              <a:spcBef>
                <a:spcPts val="711"/>
              </a:spcBef>
              <a:spcAft>
                <a:spcPts val="0"/>
              </a:spcAft>
              <a:buClr>
                <a:schemeClr val="dk1"/>
              </a:buClr>
              <a:buSzPts val="1800"/>
              <a:buChar char="•"/>
              <a:defRPr/>
            </a:lvl6pPr>
            <a:lvl7pPr indent="-342900" lvl="6" marL="3200400" algn="l">
              <a:lnSpc>
                <a:spcPct val="90000"/>
              </a:lnSpc>
              <a:spcBef>
                <a:spcPts val="711"/>
              </a:spcBef>
              <a:spcAft>
                <a:spcPts val="0"/>
              </a:spcAft>
              <a:buClr>
                <a:schemeClr val="dk1"/>
              </a:buClr>
              <a:buSzPts val="1800"/>
              <a:buChar char="•"/>
              <a:defRPr/>
            </a:lvl7pPr>
            <a:lvl8pPr indent="-342900" lvl="7" marL="3657600" algn="l">
              <a:lnSpc>
                <a:spcPct val="90000"/>
              </a:lnSpc>
              <a:spcBef>
                <a:spcPts val="711"/>
              </a:spcBef>
              <a:spcAft>
                <a:spcPts val="0"/>
              </a:spcAft>
              <a:buClr>
                <a:schemeClr val="dk1"/>
              </a:buClr>
              <a:buSzPts val="1800"/>
              <a:buChar char="•"/>
              <a:defRPr/>
            </a:lvl8pPr>
            <a:lvl9pPr indent="-342900" lvl="8" marL="4114800" algn="l">
              <a:lnSpc>
                <a:spcPct val="90000"/>
              </a:lnSpc>
              <a:spcBef>
                <a:spcPts val="711"/>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Photo">
  <p:cSld name="Title and Photo">
    <p:spTree>
      <p:nvGrpSpPr>
        <p:cNvPr id="61" name="Shape 61"/>
        <p:cNvGrpSpPr/>
        <p:nvPr/>
      </p:nvGrpSpPr>
      <p:grpSpPr>
        <a:xfrm>
          <a:off x="0" y="0"/>
          <a:ext cx="0" cy="0"/>
          <a:chOff x="0" y="0"/>
          <a:chExt cx="0" cy="0"/>
        </a:xfrm>
      </p:grpSpPr>
      <p:sp>
        <p:nvSpPr>
          <p:cNvPr id="62" name="Google Shape;62;p9"/>
          <p:cNvSpPr txBox="1"/>
          <p:nvPr>
            <p:ph type="title"/>
          </p:nvPr>
        </p:nvSpPr>
        <p:spPr>
          <a:xfrm>
            <a:off x="830118" y="252000"/>
            <a:ext cx="15705282" cy="86369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1E64C8"/>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9"/>
          <p:cNvSpPr txBox="1"/>
          <p:nvPr>
            <p:ph idx="10" type="dt"/>
          </p:nvPr>
        </p:nvSpPr>
        <p:spPr>
          <a:xfrm>
            <a:off x="4072394" y="8948703"/>
            <a:ext cx="2297926" cy="51928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1" type="ftr"/>
          </p:nvPr>
        </p:nvSpPr>
        <p:spPr>
          <a:xfrm>
            <a:off x="6810236" y="8994423"/>
            <a:ext cx="8353564" cy="43793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2" type="sldNum"/>
          </p:nvPr>
        </p:nvSpPr>
        <p:spPr>
          <a:xfrm>
            <a:off x="15590520" y="8948703"/>
            <a:ext cx="921880" cy="51928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66" name="Google Shape;66;p9"/>
          <p:cNvSpPr/>
          <p:nvPr>
            <p:ph idx="2" type="pic"/>
          </p:nvPr>
        </p:nvSpPr>
        <p:spPr>
          <a:xfrm>
            <a:off x="952038" y="1371600"/>
            <a:ext cx="15480000" cy="65016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Only">
  <p:cSld name="Photo Only">
    <p:bg>
      <p:bgPr>
        <a:solidFill>
          <a:schemeClr val="lt1"/>
        </a:solidFill>
      </p:bgPr>
    </p:bg>
    <p:spTree>
      <p:nvGrpSpPr>
        <p:cNvPr id="67" name="Shape 67"/>
        <p:cNvGrpSpPr/>
        <p:nvPr/>
      </p:nvGrpSpPr>
      <p:grpSpPr>
        <a:xfrm>
          <a:off x="0" y="0"/>
          <a:ext cx="0" cy="0"/>
          <a:chOff x="0" y="0"/>
          <a:chExt cx="0" cy="0"/>
        </a:xfrm>
      </p:grpSpPr>
      <p:sp>
        <p:nvSpPr>
          <p:cNvPr id="68" name="Google Shape;68;p10"/>
          <p:cNvSpPr txBox="1"/>
          <p:nvPr>
            <p:ph idx="10" type="dt"/>
          </p:nvPr>
        </p:nvSpPr>
        <p:spPr>
          <a:xfrm>
            <a:off x="4072394" y="8948703"/>
            <a:ext cx="2297926" cy="51928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1" type="ftr"/>
          </p:nvPr>
        </p:nvSpPr>
        <p:spPr>
          <a:xfrm>
            <a:off x="6810236" y="8994423"/>
            <a:ext cx="8353564" cy="43793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p:nvPr/>
        </p:nvSpPr>
        <p:spPr>
          <a:xfrm>
            <a:off x="-1" y="0"/>
            <a:ext cx="17337600" cy="9753600"/>
          </a:xfrm>
          <a:prstGeom prst="rect">
            <a:avLst/>
          </a:prstGeom>
          <a:solidFill>
            <a:schemeClr val="lt1"/>
          </a:solidFill>
          <a:ln cap="flat" cmpd="sng" w="12700">
            <a:solidFill>
              <a:srgbClr val="658AA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560" u="none" cap="none" strike="noStrike">
              <a:solidFill>
                <a:schemeClr val="lt1"/>
              </a:solidFill>
              <a:latin typeface="Arial"/>
              <a:ea typeface="Arial"/>
              <a:cs typeface="Arial"/>
              <a:sym typeface="Arial"/>
            </a:endParaRPr>
          </a:p>
        </p:txBody>
      </p:sp>
      <p:sp>
        <p:nvSpPr>
          <p:cNvPr id="71" name="Google Shape;71;p10"/>
          <p:cNvSpPr/>
          <p:nvPr>
            <p:ph idx="2" type="pic"/>
          </p:nvPr>
        </p:nvSpPr>
        <p:spPr>
          <a:xfrm>
            <a:off x="-1" y="0"/>
            <a:ext cx="17337600" cy="9753600"/>
          </a:xfrm>
          <a:prstGeom prst="rect">
            <a:avLst/>
          </a:prstGeom>
          <a:noFill/>
          <a:ln>
            <a:noFill/>
          </a:ln>
        </p:spPr>
      </p:sp>
      <p:sp>
        <p:nvSpPr>
          <p:cNvPr id="72" name="Google Shape;72;p10"/>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lvl1pPr lvl="0">
              <a:buNone/>
              <a:defRPr sz="2300">
                <a:solidFill>
                  <a:schemeClr val="dk1"/>
                </a:solidFill>
              </a:defRPr>
            </a:lvl1pPr>
            <a:lvl2pPr lvl="1">
              <a:buNone/>
              <a:defRPr sz="2300">
                <a:solidFill>
                  <a:schemeClr val="dk1"/>
                </a:solidFill>
              </a:defRPr>
            </a:lvl2pPr>
            <a:lvl3pPr lvl="2">
              <a:buNone/>
              <a:defRPr sz="2300">
                <a:solidFill>
                  <a:schemeClr val="dk1"/>
                </a:solidFill>
              </a:defRPr>
            </a:lvl3pPr>
            <a:lvl4pPr lvl="3">
              <a:buNone/>
              <a:defRPr sz="2300">
                <a:solidFill>
                  <a:schemeClr val="dk1"/>
                </a:solidFill>
              </a:defRPr>
            </a:lvl4pPr>
            <a:lvl5pPr lvl="4">
              <a:buNone/>
              <a:defRPr sz="2300">
                <a:solidFill>
                  <a:schemeClr val="dk1"/>
                </a:solidFill>
              </a:defRPr>
            </a:lvl5pPr>
            <a:lvl6pPr lvl="5">
              <a:buNone/>
              <a:defRPr sz="2300">
                <a:solidFill>
                  <a:schemeClr val="dk1"/>
                </a:solidFill>
              </a:defRPr>
            </a:lvl6pPr>
            <a:lvl7pPr lvl="6">
              <a:buNone/>
              <a:defRPr sz="2300">
                <a:solidFill>
                  <a:schemeClr val="dk1"/>
                </a:solidFill>
              </a:defRPr>
            </a:lvl7pPr>
            <a:lvl8pPr lvl="7">
              <a:buNone/>
              <a:defRPr sz="2300">
                <a:solidFill>
                  <a:schemeClr val="dk1"/>
                </a:solidFill>
              </a:defRPr>
            </a:lvl8pPr>
            <a:lvl9pPr lvl="8">
              <a:buNone/>
              <a:defRPr sz="2300">
                <a:solidFill>
                  <a:schemeClr val="dk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0118" y="252000"/>
            <a:ext cx="15705282" cy="86369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1E64C8"/>
              </a:buClr>
              <a:buSzPts val="5400"/>
              <a:buFont typeface="Arial"/>
              <a:buNone/>
              <a:defRPr b="0" i="0" sz="5400" u="sng" cap="none" strike="noStrike">
                <a:solidFill>
                  <a:srgbClr val="1E64C8"/>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5825" y="1194364"/>
            <a:ext cx="15699575" cy="66960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2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indent="-533400" lvl="1" marL="914400" marR="0" rtl="0" algn="l">
              <a:lnSpc>
                <a:spcPct val="120000"/>
              </a:lnSpc>
              <a:spcBef>
                <a:spcPts val="0"/>
              </a:spcBef>
              <a:spcAft>
                <a:spcPts val="0"/>
              </a:spcAft>
              <a:buClr>
                <a:schemeClr val="dk1"/>
              </a:buClr>
              <a:buSzPts val="4800"/>
              <a:buFont typeface="Arial"/>
              <a:buChar char="̶"/>
              <a:defRPr b="0" i="0" sz="4800" u="none" cap="none" strike="noStrike">
                <a:solidFill>
                  <a:schemeClr val="dk1"/>
                </a:solidFill>
                <a:latin typeface="Arial"/>
                <a:ea typeface="Arial"/>
                <a:cs typeface="Arial"/>
                <a:sym typeface="Arial"/>
              </a:defRPr>
            </a:lvl2pPr>
            <a:lvl3pPr indent="-533400" lvl="2" marL="1371600" marR="0" rtl="0" algn="l">
              <a:lnSpc>
                <a:spcPct val="120000"/>
              </a:lnSpc>
              <a:spcBef>
                <a:spcPts val="0"/>
              </a:spcBef>
              <a:spcAft>
                <a:spcPts val="0"/>
              </a:spcAft>
              <a:buClr>
                <a:schemeClr val="dk1"/>
              </a:buClr>
              <a:buSzPts val="4800"/>
              <a:buFont typeface="Arial"/>
              <a:buChar char="‒"/>
              <a:defRPr b="0" i="0" sz="4800" u="none" cap="none" strike="noStrike">
                <a:solidFill>
                  <a:schemeClr val="dk1"/>
                </a:solidFill>
                <a:latin typeface="Arial"/>
                <a:ea typeface="Arial"/>
                <a:cs typeface="Arial"/>
                <a:sym typeface="Arial"/>
              </a:defRPr>
            </a:lvl3pPr>
            <a:lvl4pPr indent="-533400" lvl="3" marL="1828800" marR="0" rtl="0" algn="l">
              <a:lnSpc>
                <a:spcPct val="120000"/>
              </a:lnSpc>
              <a:spcBef>
                <a:spcPts val="0"/>
              </a:spcBef>
              <a:spcAft>
                <a:spcPts val="0"/>
              </a:spcAft>
              <a:buClr>
                <a:schemeClr val="dk1"/>
              </a:buClr>
              <a:buSzPts val="4800"/>
              <a:buFont typeface="Arial"/>
              <a:buChar char="‒"/>
              <a:defRPr b="0" i="0" sz="4800" u="none" cap="none" strike="noStrike">
                <a:solidFill>
                  <a:schemeClr val="dk1"/>
                </a:solidFill>
                <a:latin typeface="Arial"/>
                <a:ea typeface="Arial"/>
                <a:cs typeface="Arial"/>
                <a:sym typeface="Arial"/>
              </a:defRPr>
            </a:lvl4pPr>
            <a:lvl5pPr indent="-228600" lvl="4" marL="2286000" marR="0" rtl="0" algn="l">
              <a:lnSpc>
                <a:spcPct val="12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indent="-391160" lvl="5" marL="2743200" marR="0" rtl="0" algn="l">
              <a:lnSpc>
                <a:spcPct val="90000"/>
              </a:lnSpc>
              <a:spcBef>
                <a:spcPts val="711"/>
              </a:spcBef>
              <a:spcAft>
                <a:spcPts val="0"/>
              </a:spcAft>
              <a:buClr>
                <a:schemeClr val="dk1"/>
              </a:buClr>
              <a:buSzPts val="2560"/>
              <a:buFont typeface="Arial"/>
              <a:buChar char="•"/>
              <a:defRPr b="0" i="0" sz="2560" u="none" cap="none" strike="noStrike">
                <a:solidFill>
                  <a:schemeClr val="dk1"/>
                </a:solidFill>
                <a:latin typeface="Arial"/>
                <a:ea typeface="Arial"/>
                <a:cs typeface="Arial"/>
                <a:sym typeface="Arial"/>
              </a:defRPr>
            </a:lvl6pPr>
            <a:lvl7pPr indent="-391160" lvl="6" marL="3200400" marR="0" rtl="0" algn="l">
              <a:lnSpc>
                <a:spcPct val="90000"/>
              </a:lnSpc>
              <a:spcBef>
                <a:spcPts val="711"/>
              </a:spcBef>
              <a:spcAft>
                <a:spcPts val="0"/>
              </a:spcAft>
              <a:buClr>
                <a:schemeClr val="dk1"/>
              </a:buClr>
              <a:buSzPts val="2560"/>
              <a:buFont typeface="Arial"/>
              <a:buChar char="•"/>
              <a:defRPr b="0" i="0" sz="2560" u="none" cap="none" strike="noStrike">
                <a:solidFill>
                  <a:schemeClr val="dk1"/>
                </a:solidFill>
                <a:latin typeface="Arial"/>
                <a:ea typeface="Arial"/>
                <a:cs typeface="Arial"/>
                <a:sym typeface="Arial"/>
              </a:defRPr>
            </a:lvl7pPr>
            <a:lvl8pPr indent="-391159" lvl="7" marL="3657600" marR="0" rtl="0" algn="l">
              <a:lnSpc>
                <a:spcPct val="90000"/>
              </a:lnSpc>
              <a:spcBef>
                <a:spcPts val="711"/>
              </a:spcBef>
              <a:spcAft>
                <a:spcPts val="0"/>
              </a:spcAft>
              <a:buClr>
                <a:schemeClr val="dk1"/>
              </a:buClr>
              <a:buSzPts val="2560"/>
              <a:buFont typeface="Arial"/>
              <a:buChar char="•"/>
              <a:defRPr b="0" i="0" sz="2560" u="none" cap="none" strike="noStrike">
                <a:solidFill>
                  <a:schemeClr val="dk1"/>
                </a:solidFill>
                <a:latin typeface="Arial"/>
                <a:ea typeface="Arial"/>
                <a:cs typeface="Arial"/>
                <a:sym typeface="Arial"/>
              </a:defRPr>
            </a:lvl8pPr>
            <a:lvl9pPr indent="-391159" lvl="8" marL="4114800" marR="0" rtl="0" algn="l">
              <a:lnSpc>
                <a:spcPct val="90000"/>
              </a:lnSpc>
              <a:spcBef>
                <a:spcPts val="711"/>
              </a:spcBef>
              <a:spcAft>
                <a:spcPts val="0"/>
              </a:spcAft>
              <a:buClr>
                <a:schemeClr val="dk1"/>
              </a:buClr>
              <a:buSzPts val="2560"/>
              <a:buFont typeface="Arial"/>
              <a:buChar char="•"/>
              <a:defRPr b="0" i="0" sz="256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4072394" y="8948703"/>
            <a:ext cx="2297926" cy="519289"/>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707"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256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56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56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56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56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56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56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56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6810236" y="8994423"/>
            <a:ext cx="8353564" cy="43793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707"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256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56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56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56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56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56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56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56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15590520" y="8948703"/>
            <a:ext cx="921880" cy="519289"/>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707" u="none" cap="none" strike="noStrike">
                <a:solidFill>
                  <a:srgbClr val="1E64C8"/>
                </a:solidFill>
                <a:latin typeface="Arial"/>
                <a:ea typeface="Arial"/>
                <a:cs typeface="Arial"/>
                <a:sym typeface="Arial"/>
              </a:defRPr>
            </a:lvl1pPr>
            <a:lvl2pPr indent="0" lvl="1" marL="0" marR="0" rtl="0" algn="r">
              <a:spcBef>
                <a:spcPts val="0"/>
              </a:spcBef>
              <a:buNone/>
              <a:defRPr b="0" i="0" sz="1707" u="none" cap="none" strike="noStrike">
                <a:solidFill>
                  <a:srgbClr val="1E64C8"/>
                </a:solidFill>
                <a:latin typeface="Arial"/>
                <a:ea typeface="Arial"/>
                <a:cs typeface="Arial"/>
                <a:sym typeface="Arial"/>
              </a:defRPr>
            </a:lvl2pPr>
            <a:lvl3pPr indent="0" lvl="2" marL="0" marR="0" rtl="0" algn="r">
              <a:spcBef>
                <a:spcPts val="0"/>
              </a:spcBef>
              <a:buNone/>
              <a:defRPr b="0" i="0" sz="1707" u="none" cap="none" strike="noStrike">
                <a:solidFill>
                  <a:srgbClr val="1E64C8"/>
                </a:solidFill>
                <a:latin typeface="Arial"/>
                <a:ea typeface="Arial"/>
                <a:cs typeface="Arial"/>
                <a:sym typeface="Arial"/>
              </a:defRPr>
            </a:lvl3pPr>
            <a:lvl4pPr indent="0" lvl="3" marL="0" marR="0" rtl="0" algn="r">
              <a:spcBef>
                <a:spcPts val="0"/>
              </a:spcBef>
              <a:buNone/>
              <a:defRPr b="0" i="0" sz="1707" u="none" cap="none" strike="noStrike">
                <a:solidFill>
                  <a:srgbClr val="1E64C8"/>
                </a:solidFill>
                <a:latin typeface="Arial"/>
                <a:ea typeface="Arial"/>
                <a:cs typeface="Arial"/>
                <a:sym typeface="Arial"/>
              </a:defRPr>
            </a:lvl4pPr>
            <a:lvl5pPr indent="0" lvl="4" marL="0" marR="0" rtl="0" algn="r">
              <a:spcBef>
                <a:spcPts val="0"/>
              </a:spcBef>
              <a:buNone/>
              <a:defRPr b="0" i="0" sz="1707" u="none" cap="none" strike="noStrike">
                <a:solidFill>
                  <a:srgbClr val="1E64C8"/>
                </a:solidFill>
                <a:latin typeface="Arial"/>
                <a:ea typeface="Arial"/>
                <a:cs typeface="Arial"/>
                <a:sym typeface="Arial"/>
              </a:defRPr>
            </a:lvl5pPr>
            <a:lvl6pPr indent="0" lvl="5" marL="0" marR="0" rtl="0" algn="r">
              <a:spcBef>
                <a:spcPts val="0"/>
              </a:spcBef>
              <a:buNone/>
              <a:defRPr b="0" i="0" sz="1707" u="none" cap="none" strike="noStrike">
                <a:solidFill>
                  <a:srgbClr val="1E64C8"/>
                </a:solidFill>
                <a:latin typeface="Arial"/>
                <a:ea typeface="Arial"/>
                <a:cs typeface="Arial"/>
                <a:sym typeface="Arial"/>
              </a:defRPr>
            </a:lvl6pPr>
            <a:lvl7pPr indent="0" lvl="6" marL="0" marR="0" rtl="0" algn="r">
              <a:spcBef>
                <a:spcPts val="0"/>
              </a:spcBef>
              <a:buNone/>
              <a:defRPr b="0" i="0" sz="1707" u="none" cap="none" strike="noStrike">
                <a:solidFill>
                  <a:srgbClr val="1E64C8"/>
                </a:solidFill>
                <a:latin typeface="Arial"/>
                <a:ea typeface="Arial"/>
                <a:cs typeface="Arial"/>
                <a:sym typeface="Arial"/>
              </a:defRPr>
            </a:lvl7pPr>
            <a:lvl8pPr indent="0" lvl="7" marL="0" marR="0" rtl="0" algn="r">
              <a:spcBef>
                <a:spcPts val="0"/>
              </a:spcBef>
              <a:buNone/>
              <a:defRPr b="0" i="0" sz="1707" u="none" cap="none" strike="noStrike">
                <a:solidFill>
                  <a:srgbClr val="1E64C8"/>
                </a:solidFill>
                <a:latin typeface="Arial"/>
                <a:ea typeface="Arial"/>
                <a:cs typeface="Arial"/>
                <a:sym typeface="Arial"/>
              </a:defRPr>
            </a:lvl8pPr>
            <a:lvl9pPr indent="0" lvl="8" marL="0" marR="0" rtl="0" algn="r">
              <a:spcBef>
                <a:spcPts val="0"/>
              </a:spcBef>
              <a:buNone/>
              <a:defRPr b="0" i="0" sz="1707" u="none" cap="none" strike="noStrike">
                <a:solidFill>
                  <a:srgbClr val="1E64C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5" name="Google Shape;15;p1"/>
          <p:cNvPicPr preferRelativeResize="0"/>
          <p:nvPr/>
        </p:nvPicPr>
        <p:blipFill rotWithShape="1">
          <a:blip r:embed="rId1">
            <a:alphaModFix/>
          </a:blip>
          <a:srcRect b="0" l="0" r="0" t="0"/>
          <a:stretch/>
        </p:blipFill>
        <p:spPr>
          <a:xfrm>
            <a:off x="457200" y="7909180"/>
            <a:ext cx="2307600" cy="184682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9.png"/><Relationship Id="rId6" Type="http://schemas.openxmlformats.org/officeDocument/2006/relationships/image" Target="../media/image2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11.png"/><Relationship Id="rId8"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14.png"/><Relationship Id="rId8"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14.png"/><Relationship Id="rId8"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7.png"/><Relationship Id="rId6" Type="http://schemas.openxmlformats.org/officeDocument/2006/relationships/image" Target="../media/image15.png"/><Relationship Id="rId7" Type="http://schemas.openxmlformats.org/officeDocument/2006/relationships/image" Target="../media/image8.png"/><Relationship Id="rId8"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6.png"/><Relationship Id="rId10" Type="http://schemas.openxmlformats.org/officeDocument/2006/relationships/image" Target="../media/image26.png"/><Relationship Id="rId9" Type="http://schemas.openxmlformats.org/officeDocument/2006/relationships/image" Target="../media/image32.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14.png"/><Relationship Id="rId8"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8.png"/><Relationship Id="rId6" Type="http://schemas.openxmlformats.org/officeDocument/2006/relationships/image" Target="../media/image23.png"/><Relationship Id="rId7"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8.png"/><Relationship Id="rId6" Type="http://schemas.openxmlformats.org/officeDocument/2006/relationships/image" Target="../media/image23.png"/><Relationship Id="rId7"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1.png"/><Relationship Id="rId6"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7.png"/><Relationship Id="rId6"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24.png"/><Relationship Id="rId9" Type="http://schemas.openxmlformats.org/officeDocument/2006/relationships/image" Target="../media/image5.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42.png"/><Relationship Id="rId8"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44.png"/><Relationship Id="rId6"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45.png"/><Relationship Id="rId5" Type="http://schemas.openxmlformats.org/officeDocument/2006/relationships/image" Target="../media/image33.png"/><Relationship Id="rId6"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hyperlink" Target="http://www.ugent.be" TargetMode="External"/><Relationship Id="rId4" Type="http://schemas.openxmlformats.org/officeDocument/2006/relationships/hyperlink" Target="https://nuclearfusion.ugent.be/" TargetMode="External"/><Relationship Id="rId11" Type="http://schemas.openxmlformats.org/officeDocument/2006/relationships/image" Target="../media/image29.png"/><Relationship Id="rId10" Type="http://schemas.openxmlformats.org/officeDocument/2006/relationships/image" Target="../media/image6.png"/><Relationship Id="rId9" Type="http://schemas.openxmlformats.org/officeDocument/2006/relationships/image" Target="../media/image5.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41.png"/><Relationship Id="rId8"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6.png"/><Relationship Id="rId11" Type="http://schemas.openxmlformats.org/officeDocument/2006/relationships/hyperlink" Target="https://iopscience.iop.org/article/10.1088/1741-4326/abdb91/meta" TargetMode="External"/><Relationship Id="rId10" Type="http://schemas.openxmlformats.org/officeDocument/2006/relationships/hyperlink" Target="https://www.public.asu.edu/~huanliu/papers/pakdd00clu.pdf" TargetMode="External"/><Relationship Id="rId12" Type="http://schemas.openxmlformats.org/officeDocument/2006/relationships/hyperlink" Target="https://iopscience.iop.org/article/10.1088/0029-5515/39/12/302" TargetMode="External"/><Relationship Id="rId9" Type="http://schemas.openxmlformats.org/officeDocument/2006/relationships/hyperlink" Target="http://arks.princeton.edu/ark:/88435/dsp01m900nx49h" TargetMode="External"/><Relationship Id="rId5" Type="http://schemas.openxmlformats.org/officeDocument/2006/relationships/hyperlink" Target="https://www.iter.org/mach" TargetMode="External"/><Relationship Id="rId6" Type="http://schemas.openxmlformats.org/officeDocument/2006/relationships/hyperlink" Target="https://towardsdatascience.com/statistics-in-python-collinearity-and-multicollinearity-4cc4dcd82b3f" TargetMode="External"/><Relationship Id="rId7" Type="http://schemas.openxmlformats.org/officeDocument/2006/relationships/hyperlink" Target="https://towardsdatascience.com/statistics-in-python-collinearity-and-multicollinearity-4cc4dcd82b3f" TargetMode="External"/><Relationship Id="rId8" Type="http://schemas.openxmlformats.org/officeDocument/2006/relationships/hyperlink" Target="https://link.springer.com/article/10.1007/s11135-006-9018-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2"/>
          <p:cNvSpPr txBox="1"/>
          <p:nvPr>
            <p:ph type="ctrTitle"/>
          </p:nvPr>
        </p:nvSpPr>
        <p:spPr>
          <a:xfrm>
            <a:off x="973950" y="1957875"/>
            <a:ext cx="16232400" cy="33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10000"/>
              <a:buFont typeface="Arial"/>
              <a:buNone/>
            </a:pPr>
            <a:r>
              <a:rPr lang="en-GB" sz="5400" u="none"/>
              <a:t>INVESTIGATING THE DEPENDENCE ON </a:t>
            </a:r>
            <a:r>
              <a:rPr lang="en-GB" sz="5400" u="none">
                <a:solidFill>
                  <a:srgbClr val="FFFFFF"/>
                </a:solidFill>
              </a:rPr>
              <a:t>MACHINE SIZE</a:t>
            </a:r>
            <a:r>
              <a:rPr lang="en-GB" sz="5400" u="none"/>
              <a:t> OF THE </a:t>
            </a:r>
            <a:r>
              <a:rPr lang="en-GB" sz="5400" u="none">
                <a:solidFill>
                  <a:srgbClr val="FFD966"/>
                </a:solidFill>
              </a:rPr>
              <a:t>ENERGY CONFINEMENT</a:t>
            </a:r>
            <a:r>
              <a:rPr lang="en-GB" sz="5400" u="none"/>
              <a:t> </a:t>
            </a:r>
            <a:r>
              <a:rPr lang="en-GB" sz="5400" u="none">
                <a:solidFill>
                  <a:srgbClr val="FFE599"/>
                </a:solidFill>
              </a:rPr>
              <a:t>IN TOKAMAKS</a:t>
            </a:r>
            <a:r>
              <a:rPr lang="en-GB" sz="5400" u="none"/>
              <a:t> USING </a:t>
            </a:r>
            <a:r>
              <a:rPr lang="en-GB" sz="5400"/>
              <a:t>DATA-DRIVEN METHODS</a:t>
            </a:r>
            <a:endParaRPr sz="5400"/>
          </a:p>
        </p:txBody>
      </p:sp>
      <p:sp>
        <p:nvSpPr>
          <p:cNvPr id="85" name="Google Shape;85;p12"/>
          <p:cNvSpPr txBox="1"/>
          <p:nvPr>
            <p:ph idx="1" type="subTitle"/>
          </p:nvPr>
        </p:nvSpPr>
        <p:spPr>
          <a:xfrm>
            <a:off x="1283425" y="5655544"/>
            <a:ext cx="15191100" cy="18324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120000"/>
              </a:lnSpc>
              <a:spcBef>
                <a:spcPts val="0"/>
              </a:spcBef>
              <a:spcAft>
                <a:spcPts val="0"/>
              </a:spcAft>
              <a:buClr>
                <a:schemeClr val="accent1"/>
              </a:buClr>
              <a:buSzPct val="68593"/>
              <a:buNone/>
            </a:pPr>
            <a:r>
              <a:rPr b="1" lang="en-GB" sz="4373">
                <a:solidFill>
                  <a:srgbClr val="FFD966"/>
                </a:solidFill>
              </a:rPr>
              <a:t>M.Sc. Student</a:t>
            </a:r>
            <a:r>
              <a:rPr lang="en-GB" sz="4373">
                <a:solidFill>
                  <a:srgbClr val="FFD966"/>
                </a:solidFill>
              </a:rPr>
              <a:t> Karina Chiñas Fuentes</a:t>
            </a:r>
            <a:endParaRPr sz="4373">
              <a:solidFill>
                <a:srgbClr val="FFD966"/>
              </a:solidFill>
            </a:endParaRPr>
          </a:p>
          <a:p>
            <a:pPr indent="0" lvl="0" marL="0" rtl="0" algn="l">
              <a:lnSpc>
                <a:spcPct val="120000"/>
              </a:lnSpc>
              <a:spcBef>
                <a:spcPts val="0"/>
              </a:spcBef>
              <a:spcAft>
                <a:spcPts val="0"/>
              </a:spcAft>
              <a:buClr>
                <a:schemeClr val="accent1"/>
              </a:buClr>
              <a:buSzPct val="100000"/>
              <a:buNone/>
            </a:pPr>
            <a:r>
              <a:t/>
            </a:r>
            <a:endParaRPr>
              <a:solidFill>
                <a:srgbClr val="FFD966"/>
              </a:solidFill>
            </a:endParaRPr>
          </a:p>
          <a:p>
            <a:pPr indent="0" lvl="0" marL="0" rtl="0" algn="l">
              <a:lnSpc>
                <a:spcPct val="120000"/>
              </a:lnSpc>
              <a:spcBef>
                <a:spcPts val="0"/>
              </a:spcBef>
              <a:spcAft>
                <a:spcPts val="0"/>
              </a:spcAft>
              <a:buClr>
                <a:schemeClr val="accent1"/>
              </a:buClr>
              <a:buSzPct val="100000"/>
              <a:buNone/>
            </a:pPr>
            <a:r>
              <a:rPr lang="en-GB">
                <a:solidFill>
                  <a:srgbClr val="FFD966"/>
                </a:solidFill>
              </a:rPr>
              <a:t>Prof. Dr. Geert Verdoolaege</a:t>
            </a:r>
            <a:endParaRPr>
              <a:solidFill>
                <a:srgbClr val="FFD966"/>
              </a:solidFill>
            </a:endParaRPr>
          </a:p>
          <a:p>
            <a:pPr indent="0" lvl="0" marL="0" rtl="0" algn="l">
              <a:lnSpc>
                <a:spcPct val="120000"/>
              </a:lnSpc>
              <a:spcBef>
                <a:spcPts val="0"/>
              </a:spcBef>
              <a:spcAft>
                <a:spcPts val="0"/>
              </a:spcAft>
              <a:buClr>
                <a:schemeClr val="accent1"/>
              </a:buClr>
              <a:buSzPct val="100000"/>
              <a:buNone/>
            </a:pPr>
            <a:r>
              <a:rPr lang="en-GB">
                <a:solidFill>
                  <a:srgbClr val="FFD966"/>
                </a:solidFill>
              </a:rPr>
              <a:t>PhD Student Joseph Hall </a:t>
            </a:r>
            <a:endParaRPr>
              <a:solidFill>
                <a:srgbClr val="FFD966"/>
              </a:solidFill>
            </a:endParaRPr>
          </a:p>
        </p:txBody>
      </p:sp>
      <p:sp>
        <p:nvSpPr>
          <p:cNvPr id="86" name="Google Shape;86;p12"/>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87" name="Google Shape;87;p12"/>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88" name="Google Shape;88;p12"/>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89" name="Google Shape;89;p12"/>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90" name="Google Shape;90;p12"/>
          <p:cNvSpPr/>
          <p:nvPr/>
        </p:nvSpPr>
        <p:spPr>
          <a:xfrm>
            <a:off x="14553000" y="7340350"/>
            <a:ext cx="2585700" cy="540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2700">
                <a:solidFill>
                  <a:srgbClr val="E9F0FA"/>
                </a:solidFill>
              </a:rPr>
              <a:t>11</a:t>
            </a:r>
            <a:r>
              <a:rPr lang="en-GB" sz="2700">
                <a:solidFill>
                  <a:srgbClr val="E9F0FA"/>
                </a:solidFill>
              </a:rPr>
              <a:t>/07/2023</a:t>
            </a:r>
            <a:endParaRPr sz="2700">
              <a:solidFill>
                <a:srgbClr val="E9F0FA"/>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1"/>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21"/>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88" name="Google Shape;288;p21"/>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89" name="Google Shape;289;p21"/>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21"/>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291" name="Google Shape;291;p21"/>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292" name="Google Shape;292;p21"/>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293" name="Google Shape;293;p21"/>
          <p:cNvSpPr/>
          <p:nvPr/>
        </p:nvSpPr>
        <p:spPr>
          <a:xfrm>
            <a:off x="6500100" y="3046125"/>
            <a:ext cx="13176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OLS</a:t>
            </a:r>
            <a:endParaRPr b="1" sz="3100"/>
          </a:p>
        </p:txBody>
      </p:sp>
      <p:sp>
        <p:nvSpPr>
          <p:cNvPr id="294" name="Google Shape;294;p21"/>
          <p:cNvSpPr/>
          <p:nvPr/>
        </p:nvSpPr>
        <p:spPr>
          <a:xfrm>
            <a:off x="8654475" y="3046125"/>
            <a:ext cx="13176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α</a:t>
            </a:r>
            <a:r>
              <a:rPr b="1" baseline="-25000" lang="en-GB" sz="3100"/>
              <a:t>R</a:t>
            </a:r>
            <a:endParaRPr b="1" baseline="-25000" sz="3100"/>
          </a:p>
        </p:txBody>
      </p:sp>
      <p:cxnSp>
        <p:nvCxnSpPr>
          <p:cNvPr id="295" name="Google Shape;295;p21"/>
          <p:cNvCxnSpPr>
            <a:stCxn id="293" idx="3"/>
            <a:endCxn id="294" idx="1"/>
          </p:cNvCxnSpPr>
          <p:nvPr/>
        </p:nvCxnSpPr>
        <p:spPr>
          <a:xfrm>
            <a:off x="7817700" y="3448425"/>
            <a:ext cx="836700" cy="0"/>
          </a:xfrm>
          <a:prstGeom prst="straightConnector1">
            <a:avLst/>
          </a:prstGeom>
          <a:noFill/>
          <a:ln cap="flat" cmpd="sng" w="28575">
            <a:solidFill>
              <a:schemeClr val="dk2"/>
            </a:solidFill>
            <a:prstDash val="solid"/>
            <a:round/>
            <a:headEnd len="med" w="med" type="none"/>
            <a:tailEnd len="med" w="med" type="triangle"/>
          </a:ln>
        </p:spPr>
      </p:cxnSp>
      <p:sp>
        <p:nvSpPr>
          <p:cNvPr id="296" name="Google Shape;296;p21"/>
          <p:cNvSpPr/>
          <p:nvPr/>
        </p:nvSpPr>
        <p:spPr>
          <a:xfrm>
            <a:off x="10632975" y="2537850"/>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Increase</a:t>
            </a:r>
            <a:endParaRPr b="1" sz="3100"/>
          </a:p>
        </p:txBody>
      </p:sp>
      <p:sp>
        <p:nvSpPr>
          <p:cNvPr id="297" name="Google Shape;297;p21"/>
          <p:cNvSpPr/>
          <p:nvPr/>
        </p:nvSpPr>
        <p:spPr>
          <a:xfrm>
            <a:off x="10632975" y="3677700"/>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Decrease</a:t>
            </a:r>
            <a:endParaRPr b="1" sz="3100"/>
          </a:p>
        </p:txBody>
      </p:sp>
      <p:cxnSp>
        <p:nvCxnSpPr>
          <p:cNvPr id="298" name="Google Shape;298;p21"/>
          <p:cNvCxnSpPr>
            <a:stCxn id="294" idx="3"/>
            <a:endCxn id="296" idx="1"/>
          </p:cNvCxnSpPr>
          <p:nvPr/>
        </p:nvCxnSpPr>
        <p:spPr>
          <a:xfrm flipH="1" rot="10800000">
            <a:off x="9972075" y="2940225"/>
            <a:ext cx="660900" cy="508200"/>
          </a:xfrm>
          <a:prstGeom prst="straightConnector1">
            <a:avLst/>
          </a:prstGeom>
          <a:noFill/>
          <a:ln cap="flat" cmpd="sng" w="28575">
            <a:solidFill>
              <a:schemeClr val="dk2"/>
            </a:solidFill>
            <a:prstDash val="solid"/>
            <a:round/>
            <a:headEnd len="med" w="med" type="none"/>
            <a:tailEnd len="med" w="med" type="triangle"/>
          </a:ln>
        </p:spPr>
      </p:cxnSp>
      <p:cxnSp>
        <p:nvCxnSpPr>
          <p:cNvPr id="299" name="Google Shape;299;p21"/>
          <p:cNvCxnSpPr>
            <a:stCxn id="294" idx="3"/>
            <a:endCxn id="297" idx="1"/>
          </p:cNvCxnSpPr>
          <p:nvPr/>
        </p:nvCxnSpPr>
        <p:spPr>
          <a:xfrm>
            <a:off x="9972075" y="3448425"/>
            <a:ext cx="660900" cy="631500"/>
          </a:xfrm>
          <a:prstGeom prst="straightConnector1">
            <a:avLst/>
          </a:prstGeom>
          <a:noFill/>
          <a:ln cap="flat" cmpd="sng" w="28575">
            <a:solidFill>
              <a:schemeClr val="dk2"/>
            </a:solidFill>
            <a:prstDash val="solid"/>
            <a:round/>
            <a:headEnd len="med" w="med" type="none"/>
            <a:tailEnd len="med" w="med" type="triangle"/>
          </a:ln>
        </p:spPr>
      </p:cxnSp>
      <p:sp>
        <p:nvSpPr>
          <p:cNvPr id="300" name="Google Shape;300;p21"/>
          <p:cNvSpPr/>
          <p:nvPr/>
        </p:nvSpPr>
        <p:spPr>
          <a:xfrm>
            <a:off x="6500100" y="4618450"/>
            <a:ext cx="1317600" cy="12987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1" name="Google Shape;301;p21"/>
          <p:cNvCxnSpPr>
            <a:stCxn id="300" idx="0"/>
            <a:endCxn id="293" idx="2"/>
          </p:cNvCxnSpPr>
          <p:nvPr/>
        </p:nvCxnSpPr>
        <p:spPr>
          <a:xfrm rot="10800000">
            <a:off x="7158900" y="3850750"/>
            <a:ext cx="0" cy="767700"/>
          </a:xfrm>
          <a:prstGeom prst="straightConnector1">
            <a:avLst/>
          </a:prstGeom>
          <a:noFill/>
          <a:ln cap="flat" cmpd="sng" w="28575">
            <a:solidFill>
              <a:schemeClr val="dk2"/>
            </a:solidFill>
            <a:prstDash val="solid"/>
            <a:round/>
            <a:headEnd len="med" w="med" type="none"/>
            <a:tailEnd len="med" w="med" type="triangle"/>
          </a:ln>
        </p:spPr>
      </p:cxnSp>
      <p:sp>
        <p:nvSpPr>
          <p:cNvPr id="302" name="Google Shape;302;p21"/>
          <p:cNvSpPr/>
          <p:nvPr/>
        </p:nvSpPr>
        <p:spPr>
          <a:xfrm>
            <a:off x="717975" y="2893650"/>
            <a:ext cx="4185600" cy="39663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1"/>
          <p:cNvSpPr/>
          <p:nvPr/>
        </p:nvSpPr>
        <p:spPr>
          <a:xfrm>
            <a:off x="2244325" y="5815450"/>
            <a:ext cx="1919400" cy="46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2300"/>
              <a:t>1989 - 2017</a:t>
            </a:r>
            <a:endParaRPr sz="2300"/>
          </a:p>
        </p:txBody>
      </p:sp>
      <p:sp>
        <p:nvSpPr>
          <p:cNvPr id="304" name="Google Shape;304;p21"/>
          <p:cNvSpPr txBox="1"/>
          <p:nvPr/>
        </p:nvSpPr>
        <p:spPr>
          <a:xfrm>
            <a:off x="6561075" y="4781725"/>
            <a:ext cx="159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t>STDB2</a:t>
            </a:r>
            <a:endParaRPr b="1" sz="2500"/>
          </a:p>
        </p:txBody>
      </p:sp>
      <p:sp>
        <p:nvSpPr>
          <p:cNvPr id="305" name="Google Shape;305;p21"/>
          <p:cNvSpPr/>
          <p:nvPr/>
        </p:nvSpPr>
        <p:spPr>
          <a:xfrm>
            <a:off x="6397800" y="5251900"/>
            <a:ext cx="15222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300"/>
              <a:t>‘82 - ’97</a:t>
            </a:r>
            <a:endParaRPr sz="2300"/>
          </a:p>
        </p:txBody>
      </p:sp>
      <p:sp>
        <p:nvSpPr>
          <p:cNvPr id="306" name="Google Shape;306;p21"/>
          <p:cNvSpPr/>
          <p:nvPr/>
        </p:nvSpPr>
        <p:spPr>
          <a:xfrm>
            <a:off x="2126400" y="3479300"/>
            <a:ext cx="1317600" cy="12987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1"/>
          <p:cNvSpPr txBox="1"/>
          <p:nvPr/>
        </p:nvSpPr>
        <p:spPr>
          <a:xfrm>
            <a:off x="1651475" y="5230450"/>
            <a:ext cx="25833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2600"/>
              <a:t>New STDB5</a:t>
            </a:r>
            <a:endParaRPr b="1" sz="2600"/>
          </a:p>
        </p:txBody>
      </p:sp>
      <p:cxnSp>
        <p:nvCxnSpPr>
          <p:cNvPr id="308" name="Google Shape;308;p21"/>
          <p:cNvCxnSpPr>
            <a:stCxn id="302" idx="6"/>
            <a:endCxn id="293" idx="1"/>
          </p:cNvCxnSpPr>
          <p:nvPr/>
        </p:nvCxnSpPr>
        <p:spPr>
          <a:xfrm flipH="1" rot="10800000">
            <a:off x="4903575" y="3448500"/>
            <a:ext cx="1596600" cy="1428300"/>
          </a:xfrm>
          <a:prstGeom prst="straightConnector1">
            <a:avLst/>
          </a:prstGeom>
          <a:noFill/>
          <a:ln cap="flat" cmpd="sng" w="28575">
            <a:solidFill>
              <a:schemeClr val="dk2"/>
            </a:solidFill>
            <a:prstDash val="solid"/>
            <a:round/>
            <a:headEnd len="med" w="med" type="none"/>
            <a:tailEnd len="med" w="med" type="triangle"/>
          </a:ln>
        </p:spPr>
      </p:cxnSp>
      <p:sp>
        <p:nvSpPr>
          <p:cNvPr id="309" name="Google Shape;309;p21"/>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FINDING THE DECREASING REGISTERS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310" name="Google Shape;310;p21"/>
          <p:cNvSpPr/>
          <p:nvPr/>
        </p:nvSpPr>
        <p:spPr>
          <a:xfrm>
            <a:off x="13865625" y="3046125"/>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Plot</a:t>
            </a:r>
            <a:endParaRPr b="1" sz="3100"/>
          </a:p>
        </p:txBody>
      </p:sp>
      <p:cxnSp>
        <p:nvCxnSpPr>
          <p:cNvPr id="311" name="Google Shape;311;p21"/>
          <p:cNvCxnSpPr>
            <a:endCxn id="310" idx="1"/>
          </p:cNvCxnSpPr>
          <p:nvPr/>
        </p:nvCxnSpPr>
        <p:spPr>
          <a:xfrm flipH="1" rot="10800000">
            <a:off x="13077525" y="3448425"/>
            <a:ext cx="788100" cy="631500"/>
          </a:xfrm>
          <a:prstGeom prst="straightConnector1">
            <a:avLst/>
          </a:prstGeom>
          <a:noFill/>
          <a:ln cap="flat" cmpd="sng" w="28575">
            <a:solidFill>
              <a:schemeClr val="dk2"/>
            </a:solidFill>
            <a:prstDash val="solid"/>
            <a:round/>
            <a:headEnd len="med" w="med" type="none"/>
            <a:tailEnd len="med" w="med" type="triangle"/>
          </a:ln>
        </p:spPr>
      </p:cxnSp>
      <p:cxnSp>
        <p:nvCxnSpPr>
          <p:cNvPr id="312" name="Google Shape;312;p21"/>
          <p:cNvCxnSpPr>
            <a:endCxn id="310" idx="1"/>
          </p:cNvCxnSpPr>
          <p:nvPr/>
        </p:nvCxnSpPr>
        <p:spPr>
          <a:xfrm>
            <a:off x="13077525" y="2940225"/>
            <a:ext cx="788100" cy="508200"/>
          </a:xfrm>
          <a:prstGeom prst="straightConnector1">
            <a:avLst/>
          </a:prstGeom>
          <a:noFill/>
          <a:ln cap="flat" cmpd="sng" w="28575">
            <a:solidFill>
              <a:schemeClr val="dk2"/>
            </a:solidFill>
            <a:prstDash val="solid"/>
            <a:round/>
            <a:headEnd len="med" w="med" type="none"/>
            <a:tailEnd len="med" w="med" type="triangle"/>
          </a:ln>
        </p:spPr>
      </p:cxnSp>
      <p:sp>
        <p:nvSpPr>
          <p:cNvPr id="313" name="Google Shape;313;p21"/>
          <p:cNvSpPr/>
          <p:nvPr/>
        </p:nvSpPr>
        <p:spPr>
          <a:xfrm>
            <a:off x="10307475" y="5606050"/>
            <a:ext cx="3095700" cy="2912700"/>
          </a:xfrm>
          <a:prstGeom prst="ellips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solidFill>
                  <a:schemeClr val="dk1"/>
                </a:solidFill>
              </a:rPr>
              <a:t>Save in new dataset</a:t>
            </a:r>
            <a:endParaRPr b="1" sz="3100">
              <a:solidFill>
                <a:schemeClr val="dk1"/>
              </a:solidFill>
            </a:endParaRPr>
          </a:p>
          <a:p>
            <a:pPr indent="0" lvl="0" marL="0" rtl="0" algn="l">
              <a:spcBef>
                <a:spcPts val="0"/>
              </a:spcBef>
              <a:spcAft>
                <a:spcPts val="0"/>
              </a:spcAft>
              <a:buNone/>
            </a:pPr>
            <a:r>
              <a:t/>
            </a:r>
            <a:endParaRPr/>
          </a:p>
        </p:txBody>
      </p:sp>
      <p:cxnSp>
        <p:nvCxnSpPr>
          <p:cNvPr id="314" name="Google Shape;314;p21"/>
          <p:cNvCxnSpPr>
            <a:endCxn id="313" idx="0"/>
          </p:cNvCxnSpPr>
          <p:nvPr/>
        </p:nvCxnSpPr>
        <p:spPr>
          <a:xfrm>
            <a:off x="11855325" y="4482250"/>
            <a:ext cx="0" cy="11238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2"/>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2"/>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22" name="Google Shape;322;p22"/>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23" name="Google Shape;323;p22"/>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4" name="Google Shape;324;p22"/>
          <p:cNvPicPr preferRelativeResize="0"/>
          <p:nvPr/>
        </p:nvPicPr>
        <p:blipFill>
          <a:blip r:embed="rId3">
            <a:alphaModFix/>
          </a:blip>
          <a:stretch>
            <a:fillRect/>
          </a:stretch>
        </p:blipFill>
        <p:spPr>
          <a:xfrm>
            <a:off x="13697125" y="8366400"/>
            <a:ext cx="3177882" cy="928800"/>
          </a:xfrm>
          <a:prstGeom prst="rect">
            <a:avLst/>
          </a:prstGeom>
          <a:noFill/>
          <a:ln>
            <a:noFill/>
          </a:ln>
        </p:spPr>
      </p:pic>
      <p:sp>
        <p:nvSpPr>
          <p:cNvPr id="325" name="Google Shape;325;p22"/>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326" name="Google Shape;326;p22"/>
          <p:cNvSpPr/>
          <p:nvPr/>
        </p:nvSpPr>
        <p:spPr>
          <a:xfrm>
            <a:off x="717975" y="2893650"/>
            <a:ext cx="4185600" cy="39663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2"/>
          <p:cNvSpPr/>
          <p:nvPr/>
        </p:nvSpPr>
        <p:spPr>
          <a:xfrm>
            <a:off x="2244325" y="5815450"/>
            <a:ext cx="1919400" cy="46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2300"/>
              <a:t>1989 - 2017</a:t>
            </a:r>
            <a:endParaRPr sz="2300"/>
          </a:p>
        </p:txBody>
      </p:sp>
      <p:sp>
        <p:nvSpPr>
          <p:cNvPr id="328" name="Google Shape;328;p22"/>
          <p:cNvSpPr/>
          <p:nvPr/>
        </p:nvSpPr>
        <p:spPr>
          <a:xfrm>
            <a:off x="2126400" y="3479300"/>
            <a:ext cx="1317600" cy="12987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2"/>
          <p:cNvSpPr txBox="1"/>
          <p:nvPr/>
        </p:nvSpPr>
        <p:spPr>
          <a:xfrm>
            <a:off x="1651475" y="5230450"/>
            <a:ext cx="25833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2600"/>
              <a:t>New STDB5</a:t>
            </a:r>
            <a:endParaRPr b="1" sz="2600"/>
          </a:p>
        </p:txBody>
      </p:sp>
      <p:sp>
        <p:nvSpPr>
          <p:cNvPr id="330" name="Google Shape;330;p22"/>
          <p:cNvSpPr txBox="1"/>
          <p:nvPr/>
        </p:nvSpPr>
        <p:spPr>
          <a:xfrm>
            <a:off x="322700" y="1580775"/>
            <a:ext cx="76524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DECREASING REGISTERS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331" name="Google Shape;331;p22"/>
          <p:cNvSpPr/>
          <p:nvPr/>
        </p:nvSpPr>
        <p:spPr>
          <a:xfrm>
            <a:off x="13865625" y="3046125"/>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Plot</a:t>
            </a:r>
            <a:endParaRPr b="1" sz="3100"/>
          </a:p>
        </p:txBody>
      </p:sp>
      <p:pic>
        <p:nvPicPr>
          <p:cNvPr id="332" name="Google Shape;332;p22"/>
          <p:cNvPicPr preferRelativeResize="0"/>
          <p:nvPr/>
        </p:nvPicPr>
        <p:blipFill>
          <a:blip r:embed="rId4">
            <a:alphaModFix/>
          </a:blip>
          <a:stretch>
            <a:fillRect/>
          </a:stretch>
        </p:blipFill>
        <p:spPr>
          <a:xfrm>
            <a:off x="5123450" y="2555075"/>
            <a:ext cx="8201400" cy="6088146"/>
          </a:xfrm>
          <a:prstGeom prst="rect">
            <a:avLst/>
          </a:prstGeom>
          <a:noFill/>
          <a:ln>
            <a:noFill/>
          </a:ln>
        </p:spPr>
      </p:pic>
      <p:sp>
        <p:nvSpPr>
          <p:cNvPr id="333" name="Google Shape;333;p22"/>
          <p:cNvSpPr/>
          <p:nvPr/>
        </p:nvSpPr>
        <p:spPr>
          <a:xfrm>
            <a:off x="13371613" y="4265200"/>
            <a:ext cx="861000" cy="3566400"/>
          </a:xfrm>
          <a:prstGeom prst="rightBrace">
            <a:avLst>
              <a:gd fmla="val 50000"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2"/>
          <p:cNvSpPr/>
          <p:nvPr/>
        </p:nvSpPr>
        <p:spPr>
          <a:xfrm>
            <a:off x="14359638" y="5347125"/>
            <a:ext cx="2444700" cy="1416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Random Sampling</a:t>
            </a:r>
            <a:endParaRPr b="1" sz="3100"/>
          </a:p>
        </p:txBody>
      </p:sp>
      <p:sp>
        <p:nvSpPr>
          <p:cNvPr id="335" name="Google Shape;335;p22"/>
          <p:cNvSpPr txBox="1"/>
          <p:nvPr/>
        </p:nvSpPr>
        <p:spPr>
          <a:xfrm>
            <a:off x="6509875" y="8307500"/>
            <a:ext cx="5973600" cy="5079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100"/>
              <a:t>New STDB5 register index</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0" name="Shape 340"/>
        <p:cNvGrpSpPr/>
        <p:nvPr/>
      </p:nvGrpSpPr>
      <p:grpSpPr>
        <a:xfrm>
          <a:off x="0" y="0"/>
          <a:ext cx="0" cy="0"/>
          <a:chOff x="0" y="0"/>
          <a:chExt cx="0" cy="0"/>
        </a:xfrm>
      </p:grpSpPr>
      <p:sp>
        <p:nvSpPr>
          <p:cNvPr id="341" name="Google Shape;341;p23"/>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23"/>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43" name="Google Shape;343;p23"/>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344" name="Google Shape;344;p23"/>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sp>
        <p:nvSpPr>
          <p:cNvPr id="345" name="Google Shape;345;p23"/>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6" name="Google Shape;346;p23"/>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347" name="Google Shape;347;p23"/>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348" name="Google Shape;348;p23"/>
          <p:cNvSpPr txBox="1"/>
          <p:nvPr/>
        </p:nvSpPr>
        <p:spPr>
          <a:xfrm>
            <a:off x="322700" y="1580775"/>
            <a:ext cx="16552500" cy="30168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Clr>
                <a:schemeClr val="dk1"/>
              </a:buClr>
              <a:buSzPts val="1100"/>
              <a:buFont typeface="Arial"/>
              <a:buNone/>
            </a:pPr>
            <a:r>
              <a:rPr b="1" lang="en-GB" sz="4500">
                <a:solidFill>
                  <a:srgbClr val="FF0000"/>
                </a:solidFill>
              </a:rPr>
              <a:t>DECREASING REGISTERS</a:t>
            </a:r>
            <a:endParaRPr b="1" sz="4500">
              <a:solidFill>
                <a:srgbClr val="FF0000"/>
              </a:solidFill>
            </a:endParaRPr>
          </a:p>
          <a:p>
            <a:pPr indent="0" lvl="0" marL="0" rtl="0" algn="l">
              <a:lnSpc>
                <a:spcPct val="121428"/>
              </a:lnSpc>
              <a:spcBef>
                <a:spcPts val="0"/>
              </a:spcBef>
              <a:spcAft>
                <a:spcPts val="0"/>
              </a:spcAft>
              <a:buNone/>
            </a:pPr>
            <a:r>
              <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349" name="Google Shape;349;p23"/>
          <p:cNvPicPr preferRelativeResize="0"/>
          <p:nvPr/>
        </p:nvPicPr>
        <p:blipFill>
          <a:blip r:embed="rId5">
            <a:alphaModFix/>
          </a:blip>
          <a:stretch>
            <a:fillRect/>
          </a:stretch>
        </p:blipFill>
        <p:spPr>
          <a:xfrm>
            <a:off x="157550" y="3066625"/>
            <a:ext cx="4911265" cy="3808100"/>
          </a:xfrm>
          <a:prstGeom prst="rect">
            <a:avLst/>
          </a:prstGeom>
          <a:noFill/>
          <a:ln>
            <a:noFill/>
          </a:ln>
        </p:spPr>
      </p:pic>
      <p:sp>
        <p:nvSpPr>
          <p:cNvPr id="350" name="Google Shape;350;p23"/>
          <p:cNvSpPr/>
          <p:nvPr/>
        </p:nvSpPr>
        <p:spPr>
          <a:xfrm>
            <a:off x="5144879" y="4115141"/>
            <a:ext cx="515400" cy="2230500"/>
          </a:xfrm>
          <a:prstGeom prst="rightBrace">
            <a:avLst>
              <a:gd fmla="val 50000"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3"/>
          <p:cNvSpPr/>
          <p:nvPr/>
        </p:nvSpPr>
        <p:spPr>
          <a:xfrm>
            <a:off x="5660358" y="4762928"/>
            <a:ext cx="1298400" cy="935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900"/>
              <a:t>Random Sampling</a:t>
            </a:r>
            <a:endParaRPr b="1" sz="1900"/>
          </a:p>
        </p:txBody>
      </p:sp>
      <p:cxnSp>
        <p:nvCxnSpPr>
          <p:cNvPr id="352" name="Google Shape;352;p23"/>
          <p:cNvCxnSpPr>
            <a:stCxn id="351" idx="3"/>
            <a:endCxn id="353" idx="1"/>
          </p:cNvCxnSpPr>
          <p:nvPr/>
        </p:nvCxnSpPr>
        <p:spPr>
          <a:xfrm>
            <a:off x="6958758" y="5230478"/>
            <a:ext cx="489000" cy="0"/>
          </a:xfrm>
          <a:prstGeom prst="straightConnector1">
            <a:avLst/>
          </a:prstGeom>
          <a:noFill/>
          <a:ln cap="flat" cmpd="sng" w="28575">
            <a:solidFill>
              <a:schemeClr val="dk2"/>
            </a:solidFill>
            <a:prstDash val="solid"/>
            <a:round/>
            <a:headEnd len="med" w="med" type="none"/>
            <a:tailEnd len="med" w="med" type="triangle"/>
          </a:ln>
        </p:spPr>
      </p:cxnSp>
      <p:cxnSp>
        <p:nvCxnSpPr>
          <p:cNvPr id="354" name="Google Shape;354;p23"/>
          <p:cNvCxnSpPr>
            <a:stCxn id="355" idx="0"/>
            <a:endCxn id="353" idx="2"/>
          </p:cNvCxnSpPr>
          <p:nvPr/>
        </p:nvCxnSpPr>
        <p:spPr>
          <a:xfrm rot="10800000">
            <a:off x="7850013" y="5521963"/>
            <a:ext cx="0" cy="653100"/>
          </a:xfrm>
          <a:prstGeom prst="straightConnector1">
            <a:avLst/>
          </a:prstGeom>
          <a:noFill/>
          <a:ln cap="flat" cmpd="sng" w="28575">
            <a:solidFill>
              <a:schemeClr val="dk2"/>
            </a:solidFill>
            <a:prstDash val="solid"/>
            <a:round/>
            <a:headEnd len="med" w="med" type="none"/>
            <a:tailEnd len="med" w="med" type="triangle"/>
          </a:ln>
        </p:spPr>
      </p:cxnSp>
      <p:cxnSp>
        <p:nvCxnSpPr>
          <p:cNvPr id="356" name="Google Shape;356;p23"/>
          <p:cNvCxnSpPr>
            <a:stCxn id="353" idx="3"/>
          </p:cNvCxnSpPr>
          <p:nvPr/>
        </p:nvCxnSpPr>
        <p:spPr>
          <a:xfrm flipH="1" rot="10800000">
            <a:off x="8252166" y="4926201"/>
            <a:ext cx="682800" cy="304200"/>
          </a:xfrm>
          <a:prstGeom prst="straightConnector1">
            <a:avLst/>
          </a:prstGeom>
          <a:noFill/>
          <a:ln cap="flat" cmpd="sng" w="28575">
            <a:solidFill>
              <a:schemeClr val="dk2"/>
            </a:solidFill>
            <a:prstDash val="solid"/>
            <a:round/>
            <a:headEnd len="med" w="med" type="none"/>
            <a:tailEnd len="med" w="med" type="triangle"/>
          </a:ln>
        </p:spPr>
      </p:cxnSp>
      <p:sp>
        <p:nvSpPr>
          <p:cNvPr id="357" name="Google Shape;357;p23"/>
          <p:cNvSpPr txBox="1"/>
          <p:nvPr/>
        </p:nvSpPr>
        <p:spPr>
          <a:xfrm>
            <a:off x="641775" y="6666875"/>
            <a:ext cx="45861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New STDB5 register index</a:t>
            </a:r>
            <a:endParaRPr/>
          </a:p>
        </p:txBody>
      </p:sp>
      <p:pic>
        <p:nvPicPr>
          <p:cNvPr id="358" name="Google Shape;358;p23"/>
          <p:cNvPicPr preferRelativeResize="0"/>
          <p:nvPr/>
        </p:nvPicPr>
        <p:blipFill>
          <a:blip r:embed="rId6">
            <a:alphaModFix/>
          </a:blip>
          <a:stretch>
            <a:fillRect/>
          </a:stretch>
        </p:blipFill>
        <p:spPr>
          <a:xfrm>
            <a:off x="8252175" y="1245163"/>
            <a:ext cx="8892892" cy="6752175"/>
          </a:xfrm>
          <a:prstGeom prst="rect">
            <a:avLst/>
          </a:prstGeom>
          <a:noFill/>
          <a:ln>
            <a:noFill/>
          </a:ln>
        </p:spPr>
      </p:pic>
      <p:sp>
        <p:nvSpPr>
          <p:cNvPr id="353" name="Google Shape;353;p23"/>
          <p:cNvSpPr/>
          <p:nvPr/>
        </p:nvSpPr>
        <p:spPr>
          <a:xfrm>
            <a:off x="7447866" y="4938801"/>
            <a:ext cx="804300" cy="583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900"/>
              <a:t>OLS</a:t>
            </a:r>
            <a:endParaRPr b="1" sz="1900"/>
          </a:p>
        </p:txBody>
      </p:sp>
      <p:sp>
        <p:nvSpPr>
          <p:cNvPr id="355" name="Google Shape;355;p23"/>
          <p:cNvSpPr/>
          <p:nvPr/>
        </p:nvSpPr>
        <p:spPr>
          <a:xfrm>
            <a:off x="7312713" y="6175063"/>
            <a:ext cx="1074600" cy="10116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3"/>
          <p:cNvSpPr txBox="1"/>
          <p:nvPr/>
        </p:nvSpPr>
        <p:spPr>
          <a:xfrm>
            <a:off x="7312725" y="6446475"/>
            <a:ext cx="1074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t>STDB2</a:t>
            </a:r>
            <a:endParaRPr b="1" sz="2000"/>
          </a:p>
        </p:txBody>
      </p:sp>
      <p:sp>
        <p:nvSpPr>
          <p:cNvPr id="360" name="Google Shape;360;p23"/>
          <p:cNvSpPr txBox="1"/>
          <p:nvPr/>
        </p:nvSpPr>
        <p:spPr>
          <a:xfrm>
            <a:off x="10609850" y="7534125"/>
            <a:ext cx="5388300" cy="523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200"/>
              <a:t>Decreasing </a:t>
            </a:r>
            <a:r>
              <a:rPr lang="en-GB" sz="2200"/>
              <a:t>New STDB5 register index</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4"/>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24"/>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68" name="Google Shape;368;p24"/>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369" name="Google Shape;369;p24"/>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sp>
        <p:nvSpPr>
          <p:cNvPr id="370" name="Google Shape;370;p24"/>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1" name="Google Shape;371;p24"/>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372" name="Google Shape;372;p24"/>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373" name="Google Shape;373;p24"/>
          <p:cNvSpPr txBox="1"/>
          <p:nvPr/>
        </p:nvSpPr>
        <p:spPr>
          <a:xfrm>
            <a:off x="322700" y="1580775"/>
            <a:ext cx="16552500" cy="30168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Clr>
                <a:schemeClr val="dk1"/>
              </a:buClr>
              <a:buSzPts val="1100"/>
              <a:buFont typeface="Arial"/>
              <a:buNone/>
            </a:pPr>
            <a:r>
              <a:rPr b="1" lang="en-GB" sz="4500">
                <a:solidFill>
                  <a:schemeClr val="dk2"/>
                </a:solidFill>
              </a:rPr>
              <a:t>DECREASING REGISTERS</a:t>
            </a:r>
            <a:endParaRPr b="1" sz="4500">
              <a:solidFill>
                <a:schemeClr val="dk2"/>
              </a:solidFill>
            </a:endParaRPr>
          </a:p>
          <a:p>
            <a:pPr indent="0" lvl="0" marL="0" rtl="0" algn="l">
              <a:lnSpc>
                <a:spcPct val="121428"/>
              </a:lnSpc>
              <a:spcBef>
                <a:spcPts val="0"/>
              </a:spcBef>
              <a:spcAft>
                <a:spcPts val="0"/>
              </a:spcAft>
              <a:buNone/>
            </a:pPr>
            <a:r>
              <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374" name="Google Shape;374;p24"/>
          <p:cNvPicPr preferRelativeResize="0"/>
          <p:nvPr/>
        </p:nvPicPr>
        <p:blipFill>
          <a:blip r:embed="rId5">
            <a:alphaModFix/>
          </a:blip>
          <a:stretch>
            <a:fillRect/>
          </a:stretch>
        </p:blipFill>
        <p:spPr>
          <a:xfrm>
            <a:off x="157550" y="3066625"/>
            <a:ext cx="4911265" cy="3808100"/>
          </a:xfrm>
          <a:prstGeom prst="rect">
            <a:avLst/>
          </a:prstGeom>
          <a:noFill/>
          <a:ln>
            <a:noFill/>
          </a:ln>
        </p:spPr>
      </p:pic>
      <p:sp>
        <p:nvSpPr>
          <p:cNvPr id="375" name="Google Shape;375;p24"/>
          <p:cNvSpPr/>
          <p:nvPr/>
        </p:nvSpPr>
        <p:spPr>
          <a:xfrm>
            <a:off x="5144879" y="4115141"/>
            <a:ext cx="515400" cy="2230500"/>
          </a:xfrm>
          <a:prstGeom prst="rightBrace">
            <a:avLst>
              <a:gd fmla="val 50000"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4"/>
          <p:cNvSpPr/>
          <p:nvPr/>
        </p:nvSpPr>
        <p:spPr>
          <a:xfrm>
            <a:off x="5660358" y="4762928"/>
            <a:ext cx="1298400" cy="935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900"/>
              <a:t>Random Sampling</a:t>
            </a:r>
            <a:endParaRPr b="1" sz="1900"/>
          </a:p>
        </p:txBody>
      </p:sp>
      <p:graphicFrame>
        <p:nvGraphicFramePr>
          <p:cNvPr id="377" name="Google Shape;377;p24"/>
          <p:cNvGraphicFramePr/>
          <p:nvPr/>
        </p:nvGraphicFramePr>
        <p:xfrm>
          <a:off x="9734938" y="2566175"/>
          <a:ext cx="3000000" cy="3000000"/>
        </p:xfrm>
        <a:graphic>
          <a:graphicData uri="http://schemas.openxmlformats.org/drawingml/2006/table">
            <a:tbl>
              <a:tblPr>
                <a:noFill/>
                <a:tableStyleId>{613EE1A8-2D0C-40C8-9B82-A81728570A35}</a:tableStyleId>
              </a:tblPr>
              <a:tblGrid>
                <a:gridCol w="3173900"/>
              </a:tblGrid>
              <a:tr h="1252175">
                <a:tc>
                  <a:txBody>
                    <a:bodyPr/>
                    <a:lstStyle/>
                    <a:p>
                      <a:pPr indent="0" lvl="0" marL="0" rtl="0" algn="ctr">
                        <a:spcBef>
                          <a:spcPts val="0"/>
                        </a:spcBef>
                        <a:spcAft>
                          <a:spcPts val="0"/>
                        </a:spcAft>
                        <a:buNone/>
                      </a:pPr>
                      <a:r>
                        <a:rPr b="1" lang="en-GB" sz="2500"/>
                        <a:t>Smallest subset </a:t>
                      </a:r>
                      <a:r>
                        <a:rPr lang="en-GB" sz="2500"/>
                        <a:t>for α</a:t>
                      </a:r>
                      <a:r>
                        <a:rPr baseline="-25000" lang="en-GB" sz="2500"/>
                        <a:t>R </a:t>
                      </a:r>
                      <a:r>
                        <a:rPr lang="en-GB" sz="2500"/>
                        <a:t>&lt; 1</a:t>
                      </a:r>
                      <a:endParaRPr sz="2500"/>
                    </a:p>
                  </a:txBody>
                  <a:tcPr marT="91425" marB="91425" marR="91425" marL="91425" anchor="ctr">
                    <a:solidFill>
                      <a:srgbClr val="E9F0FA"/>
                    </a:solidFill>
                  </a:tcPr>
                </a:tc>
              </a:tr>
              <a:tr h="1067750">
                <a:tc>
                  <a:txBody>
                    <a:bodyPr/>
                    <a:lstStyle/>
                    <a:p>
                      <a:pPr indent="0" lvl="0" marL="0" rtl="0" algn="ctr">
                        <a:spcBef>
                          <a:spcPts val="0"/>
                        </a:spcBef>
                        <a:spcAft>
                          <a:spcPts val="0"/>
                        </a:spcAft>
                        <a:buClr>
                          <a:srgbClr val="000000"/>
                        </a:buClr>
                        <a:buSzPts val="1100"/>
                        <a:buFont typeface="Arial"/>
                        <a:buNone/>
                      </a:pPr>
                      <a:r>
                        <a:rPr lang="en-GB" sz="2500">
                          <a:solidFill>
                            <a:srgbClr val="000000"/>
                          </a:solidFill>
                        </a:rPr>
                        <a:t>α</a:t>
                      </a:r>
                      <a:r>
                        <a:rPr baseline="-25000" lang="en-GB" sz="2500">
                          <a:solidFill>
                            <a:srgbClr val="000000"/>
                          </a:solidFill>
                        </a:rPr>
                        <a:t>R  </a:t>
                      </a:r>
                      <a:r>
                        <a:rPr lang="en-GB" sz="2500">
                          <a:solidFill>
                            <a:srgbClr val="000000"/>
                          </a:solidFill>
                        </a:rPr>
                        <a:t>~ 0.9998</a:t>
                      </a:r>
                      <a:endParaRPr/>
                    </a:p>
                  </a:txBody>
                  <a:tcPr marT="91425" marB="91425" marR="91425" marL="91425" anchor="ctr"/>
                </a:tc>
              </a:tr>
              <a:tr h="1067750">
                <a:tc>
                  <a:txBody>
                    <a:bodyPr/>
                    <a:lstStyle/>
                    <a:p>
                      <a:pPr indent="0" lvl="0" marL="0" rtl="0" algn="ctr">
                        <a:spcBef>
                          <a:spcPts val="0"/>
                        </a:spcBef>
                        <a:spcAft>
                          <a:spcPts val="0"/>
                        </a:spcAft>
                        <a:buClr>
                          <a:srgbClr val="000000"/>
                        </a:buClr>
                        <a:buSzPts val="1100"/>
                        <a:buFont typeface="Arial"/>
                        <a:buNone/>
                      </a:pPr>
                      <a:r>
                        <a:rPr lang="en-GB" sz="2500">
                          <a:solidFill>
                            <a:srgbClr val="000000"/>
                          </a:solidFill>
                        </a:rPr>
                        <a:t>Subset size = 618</a:t>
                      </a:r>
                      <a:endParaRPr/>
                    </a:p>
                  </a:txBody>
                  <a:tcPr marT="91425" marB="91425" marR="91425" marL="91425" anchor="ctr"/>
                </a:tc>
              </a:tr>
            </a:tbl>
          </a:graphicData>
        </a:graphic>
      </p:graphicFrame>
      <p:graphicFrame>
        <p:nvGraphicFramePr>
          <p:cNvPr id="378" name="Google Shape;378;p24"/>
          <p:cNvGraphicFramePr/>
          <p:nvPr/>
        </p:nvGraphicFramePr>
        <p:xfrm>
          <a:off x="13154913" y="2566175"/>
          <a:ext cx="3000000" cy="3000000"/>
        </p:xfrm>
        <a:graphic>
          <a:graphicData uri="http://schemas.openxmlformats.org/drawingml/2006/table">
            <a:tbl>
              <a:tblPr>
                <a:noFill/>
                <a:tableStyleId>{613EE1A8-2D0C-40C8-9B82-A81728570A35}</a:tableStyleId>
              </a:tblPr>
              <a:tblGrid>
                <a:gridCol w="3173900"/>
              </a:tblGrid>
              <a:tr h="1252175">
                <a:tc>
                  <a:txBody>
                    <a:bodyPr/>
                    <a:lstStyle/>
                    <a:p>
                      <a:pPr indent="0" lvl="0" marL="0" rtl="0" algn="ctr">
                        <a:spcBef>
                          <a:spcPts val="0"/>
                        </a:spcBef>
                        <a:spcAft>
                          <a:spcPts val="0"/>
                        </a:spcAft>
                        <a:buNone/>
                      </a:pPr>
                      <a:r>
                        <a:rPr b="1" lang="en-GB" sz="2500"/>
                        <a:t>Smallest  α</a:t>
                      </a:r>
                      <a:r>
                        <a:rPr b="1" baseline="-25000" lang="en-GB" sz="2500"/>
                        <a:t>R </a:t>
                      </a:r>
                      <a:endParaRPr b="1" sz="2500"/>
                    </a:p>
                  </a:txBody>
                  <a:tcPr marT="91425" marB="91425" marR="91425" marL="91425" anchor="ctr">
                    <a:solidFill>
                      <a:srgbClr val="E9F0FA"/>
                    </a:solidFill>
                  </a:tcPr>
                </a:tc>
              </a:tr>
              <a:tr h="1067750">
                <a:tc>
                  <a:txBody>
                    <a:bodyPr/>
                    <a:lstStyle/>
                    <a:p>
                      <a:pPr indent="0" lvl="0" marL="0" rtl="0" algn="ctr">
                        <a:spcBef>
                          <a:spcPts val="0"/>
                        </a:spcBef>
                        <a:spcAft>
                          <a:spcPts val="0"/>
                        </a:spcAft>
                        <a:buNone/>
                      </a:pPr>
                      <a:r>
                        <a:rPr lang="en-GB" sz="2500">
                          <a:solidFill>
                            <a:srgbClr val="000000"/>
                          </a:solidFill>
                        </a:rPr>
                        <a:t>α</a:t>
                      </a:r>
                      <a:r>
                        <a:rPr baseline="-25000" lang="en-GB" sz="2500">
                          <a:solidFill>
                            <a:srgbClr val="000000"/>
                          </a:solidFill>
                        </a:rPr>
                        <a:t>R  </a:t>
                      </a:r>
                      <a:r>
                        <a:rPr lang="en-GB" sz="2500">
                          <a:solidFill>
                            <a:srgbClr val="000000"/>
                          </a:solidFill>
                        </a:rPr>
                        <a:t>~ 0.6379</a:t>
                      </a:r>
                      <a:endParaRPr/>
                    </a:p>
                  </a:txBody>
                  <a:tcPr marT="91425" marB="91425" marR="91425" marL="91425" anchor="ctr"/>
                </a:tc>
              </a:tr>
              <a:tr h="1067750">
                <a:tc>
                  <a:txBody>
                    <a:bodyPr/>
                    <a:lstStyle/>
                    <a:p>
                      <a:pPr indent="0" lvl="0" marL="0" rtl="0" algn="ctr">
                        <a:spcBef>
                          <a:spcPts val="0"/>
                        </a:spcBef>
                        <a:spcAft>
                          <a:spcPts val="0"/>
                        </a:spcAft>
                        <a:buNone/>
                      </a:pPr>
                      <a:r>
                        <a:rPr lang="en-GB" sz="2500">
                          <a:solidFill>
                            <a:srgbClr val="000000"/>
                          </a:solidFill>
                        </a:rPr>
                        <a:t>Subset size = 1459</a:t>
                      </a:r>
                      <a:endParaRPr/>
                    </a:p>
                  </a:txBody>
                  <a:tcPr marT="91425" marB="91425" marR="91425" marL="91425" anchor="ctr"/>
                </a:tc>
              </a:tr>
            </a:tbl>
          </a:graphicData>
        </a:graphic>
      </p:graphicFrame>
      <p:sp>
        <p:nvSpPr>
          <p:cNvPr id="379" name="Google Shape;379;p24"/>
          <p:cNvSpPr/>
          <p:nvPr/>
        </p:nvSpPr>
        <p:spPr>
          <a:xfrm>
            <a:off x="13154925" y="6028825"/>
            <a:ext cx="3174000" cy="1304100"/>
          </a:xfrm>
          <a:prstGeom prst="rect">
            <a:avLst/>
          </a:prstGeom>
          <a:solidFill>
            <a:srgbClr val="E9F0FA"/>
          </a:solidFill>
          <a:ln cap="flat" cmpd="sng" w="9525">
            <a:solidFill>
              <a:srgbClr val="1E64C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t>23.34% decreased </a:t>
            </a:r>
            <a:r>
              <a:rPr lang="en-GB" sz="2100">
                <a:solidFill>
                  <a:srgbClr val="000000"/>
                </a:solidFill>
              </a:rPr>
              <a:t>α</a:t>
            </a:r>
            <a:r>
              <a:rPr baseline="-25000" lang="en-GB" sz="2100">
                <a:solidFill>
                  <a:srgbClr val="000000"/>
                </a:solidFill>
              </a:rPr>
              <a:t>R </a:t>
            </a:r>
            <a:endParaRPr sz="2100">
              <a:solidFill>
                <a:srgbClr val="000000"/>
              </a:solidFill>
            </a:endParaRPr>
          </a:p>
          <a:p>
            <a:pPr indent="0" lvl="0" marL="0" rtl="0" algn="ctr">
              <a:spcBef>
                <a:spcPts val="0"/>
              </a:spcBef>
              <a:spcAft>
                <a:spcPts val="0"/>
              </a:spcAft>
              <a:buNone/>
            </a:pPr>
            <a:r>
              <a:rPr lang="en-GB" sz="2100">
                <a:solidFill>
                  <a:srgbClr val="000000"/>
                </a:solidFill>
              </a:rPr>
              <a:t>76.66% did not </a:t>
            </a:r>
            <a:endParaRPr sz="2100">
              <a:solidFill>
                <a:srgbClr val="000000"/>
              </a:solidFill>
            </a:endParaRPr>
          </a:p>
        </p:txBody>
      </p:sp>
      <p:sp>
        <p:nvSpPr>
          <p:cNvPr id="380" name="Google Shape;380;p24"/>
          <p:cNvSpPr/>
          <p:nvPr/>
        </p:nvSpPr>
        <p:spPr>
          <a:xfrm>
            <a:off x="9734950" y="6028825"/>
            <a:ext cx="3174000" cy="1304100"/>
          </a:xfrm>
          <a:prstGeom prst="rect">
            <a:avLst/>
          </a:prstGeom>
          <a:solidFill>
            <a:srgbClr val="E9F0FA"/>
          </a:solidFill>
          <a:ln cap="flat" cmpd="sng" w="9525">
            <a:solidFill>
              <a:srgbClr val="1E64C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t>9.88%   decreased </a:t>
            </a:r>
            <a:r>
              <a:rPr lang="en-GB" sz="2100">
                <a:solidFill>
                  <a:srgbClr val="000000"/>
                </a:solidFill>
              </a:rPr>
              <a:t>α</a:t>
            </a:r>
            <a:r>
              <a:rPr baseline="-25000" lang="en-GB" sz="2100">
                <a:solidFill>
                  <a:srgbClr val="000000"/>
                </a:solidFill>
              </a:rPr>
              <a:t>R </a:t>
            </a:r>
            <a:endParaRPr sz="2100">
              <a:solidFill>
                <a:srgbClr val="000000"/>
              </a:solidFill>
            </a:endParaRPr>
          </a:p>
          <a:p>
            <a:pPr indent="0" lvl="0" marL="0" rtl="0" algn="ctr">
              <a:spcBef>
                <a:spcPts val="0"/>
              </a:spcBef>
              <a:spcAft>
                <a:spcPts val="0"/>
              </a:spcAft>
              <a:buNone/>
            </a:pPr>
            <a:r>
              <a:rPr lang="en-GB" sz="2100">
                <a:solidFill>
                  <a:srgbClr val="000000"/>
                </a:solidFill>
              </a:rPr>
              <a:t>90.12% did not </a:t>
            </a:r>
            <a:endParaRPr sz="2100">
              <a:solidFill>
                <a:srgbClr val="000000"/>
              </a:solidFill>
            </a:endParaRPr>
          </a:p>
        </p:txBody>
      </p:sp>
      <p:sp>
        <p:nvSpPr>
          <p:cNvPr id="381" name="Google Shape;381;p24"/>
          <p:cNvSpPr/>
          <p:nvPr/>
        </p:nvSpPr>
        <p:spPr>
          <a:xfrm>
            <a:off x="9730100" y="1686025"/>
            <a:ext cx="3174000" cy="52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“Small dataset”</a:t>
            </a:r>
            <a:endParaRPr sz="2400"/>
          </a:p>
        </p:txBody>
      </p:sp>
      <p:sp>
        <p:nvSpPr>
          <p:cNvPr id="382" name="Google Shape;382;p24"/>
          <p:cNvSpPr/>
          <p:nvPr/>
        </p:nvSpPr>
        <p:spPr>
          <a:xfrm>
            <a:off x="13154925" y="1688275"/>
            <a:ext cx="3174000" cy="52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“Big dataset”</a:t>
            </a:r>
            <a:endParaRPr sz="2400"/>
          </a:p>
        </p:txBody>
      </p:sp>
      <p:sp>
        <p:nvSpPr>
          <p:cNvPr id="383" name="Google Shape;383;p24"/>
          <p:cNvSpPr/>
          <p:nvPr/>
        </p:nvSpPr>
        <p:spPr>
          <a:xfrm>
            <a:off x="12341425" y="7047875"/>
            <a:ext cx="1326900" cy="5832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t>STDB5</a:t>
            </a:r>
            <a:endParaRPr b="1" sz="2000"/>
          </a:p>
        </p:txBody>
      </p:sp>
      <p:sp>
        <p:nvSpPr>
          <p:cNvPr id="384" name="Google Shape;384;p24"/>
          <p:cNvSpPr txBox="1"/>
          <p:nvPr/>
        </p:nvSpPr>
        <p:spPr>
          <a:xfrm>
            <a:off x="641775" y="6666875"/>
            <a:ext cx="45861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New STDB5 register index</a:t>
            </a:r>
            <a:endParaRPr/>
          </a:p>
        </p:txBody>
      </p:sp>
      <p:sp>
        <p:nvSpPr>
          <p:cNvPr id="385" name="Google Shape;385;p24"/>
          <p:cNvSpPr/>
          <p:nvPr/>
        </p:nvSpPr>
        <p:spPr>
          <a:xfrm>
            <a:off x="7447866" y="4938801"/>
            <a:ext cx="804300" cy="583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900"/>
              <a:t>OLS</a:t>
            </a:r>
            <a:endParaRPr b="1" sz="1900"/>
          </a:p>
        </p:txBody>
      </p:sp>
      <p:cxnSp>
        <p:nvCxnSpPr>
          <p:cNvPr id="386" name="Google Shape;386;p24"/>
          <p:cNvCxnSpPr>
            <a:stCxn id="376" idx="3"/>
            <a:endCxn id="385" idx="1"/>
          </p:cNvCxnSpPr>
          <p:nvPr/>
        </p:nvCxnSpPr>
        <p:spPr>
          <a:xfrm>
            <a:off x="6958758" y="5230478"/>
            <a:ext cx="489000" cy="0"/>
          </a:xfrm>
          <a:prstGeom prst="straightConnector1">
            <a:avLst/>
          </a:prstGeom>
          <a:noFill/>
          <a:ln cap="flat" cmpd="sng" w="28575">
            <a:solidFill>
              <a:schemeClr val="dk2"/>
            </a:solidFill>
            <a:prstDash val="solid"/>
            <a:round/>
            <a:headEnd len="med" w="med" type="none"/>
            <a:tailEnd len="med" w="med" type="triangle"/>
          </a:ln>
        </p:spPr>
      </p:cxnSp>
      <p:sp>
        <p:nvSpPr>
          <p:cNvPr id="387" name="Google Shape;387;p24"/>
          <p:cNvSpPr/>
          <p:nvPr/>
        </p:nvSpPr>
        <p:spPr>
          <a:xfrm>
            <a:off x="7312713" y="6175063"/>
            <a:ext cx="1074600" cy="10116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4"/>
          <p:cNvSpPr txBox="1"/>
          <p:nvPr/>
        </p:nvSpPr>
        <p:spPr>
          <a:xfrm>
            <a:off x="7312725" y="6446475"/>
            <a:ext cx="1074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t>STDB2</a:t>
            </a:r>
            <a:endParaRPr b="1" sz="2000"/>
          </a:p>
        </p:txBody>
      </p:sp>
      <p:cxnSp>
        <p:nvCxnSpPr>
          <p:cNvPr id="389" name="Google Shape;389;p24"/>
          <p:cNvCxnSpPr>
            <a:stCxn id="387" idx="0"/>
            <a:endCxn id="385" idx="2"/>
          </p:cNvCxnSpPr>
          <p:nvPr/>
        </p:nvCxnSpPr>
        <p:spPr>
          <a:xfrm rot="10800000">
            <a:off x="7850013" y="5521963"/>
            <a:ext cx="0" cy="653100"/>
          </a:xfrm>
          <a:prstGeom prst="straightConnector1">
            <a:avLst/>
          </a:prstGeom>
          <a:noFill/>
          <a:ln cap="flat" cmpd="sng" w="28575">
            <a:solidFill>
              <a:schemeClr val="dk2"/>
            </a:solidFill>
            <a:prstDash val="solid"/>
            <a:round/>
            <a:headEnd len="med" w="med" type="none"/>
            <a:tailEnd len="med" w="med" type="triangle"/>
          </a:ln>
        </p:spPr>
      </p:cxnSp>
      <p:cxnSp>
        <p:nvCxnSpPr>
          <p:cNvPr id="390" name="Google Shape;390;p24"/>
          <p:cNvCxnSpPr>
            <a:stCxn id="385" idx="3"/>
          </p:cNvCxnSpPr>
          <p:nvPr/>
        </p:nvCxnSpPr>
        <p:spPr>
          <a:xfrm flipH="1" rot="10800000">
            <a:off x="8252166" y="4926201"/>
            <a:ext cx="682800" cy="3042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5"/>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25"/>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98" name="Google Shape;398;p25"/>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99" name="Google Shape;399;p25"/>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25"/>
          <p:cNvPicPr preferRelativeResize="0"/>
          <p:nvPr/>
        </p:nvPicPr>
        <p:blipFill>
          <a:blip r:embed="rId3">
            <a:alphaModFix/>
          </a:blip>
          <a:stretch>
            <a:fillRect/>
          </a:stretch>
        </p:blipFill>
        <p:spPr>
          <a:xfrm>
            <a:off x="13697125" y="8366400"/>
            <a:ext cx="3177882" cy="928800"/>
          </a:xfrm>
          <a:prstGeom prst="rect">
            <a:avLst/>
          </a:prstGeom>
          <a:noFill/>
          <a:ln>
            <a:noFill/>
          </a:ln>
        </p:spPr>
      </p:pic>
      <p:sp>
        <p:nvSpPr>
          <p:cNvPr id="401" name="Google Shape;401;p25"/>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graphicFrame>
        <p:nvGraphicFramePr>
          <p:cNvPr id="402" name="Google Shape;402;p25"/>
          <p:cNvGraphicFramePr/>
          <p:nvPr/>
        </p:nvGraphicFramePr>
        <p:xfrm>
          <a:off x="964788" y="3519613"/>
          <a:ext cx="3000000" cy="3000000"/>
        </p:xfrm>
        <a:graphic>
          <a:graphicData uri="http://schemas.openxmlformats.org/drawingml/2006/table">
            <a:tbl>
              <a:tblPr>
                <a:noFill/>
                <a:tableStyleId>{613EE1A8-2D0C-40C8-9B82-A81728570A35}</a:tableStyleId>
              </a:tblPr>
              <a:tblGrid>
                <a:gridCol w="3173900"/>
              </a:tblGrid>
              <a:tr h="1252175">
                <a:tc>
                  <a:txBody>
                    <a:bodyPr/>
                    <a:lstStyle/>
                    <a:p>
                      <a:pPr indent="0" lvl="0" marL="0" rtl="0" algn="ctr">
                        <a:spcBef>
                          <a:spcPts val="0"/>
                        </a:spcBef>
                        <a:spcAft>
                          <a:spcPts val="0"/>
                        </a:spcAft>
                        <a:buNone/>
                      </a:pPr>
                      <a:r>
                        <a:rPr b="1" lang="en-GB" sz="2500"/>
                        <a:t>Smallest subset </a:t>
                      </a:r>
                      <a:r>
                        <a:rPr lang="en-GB" sz="2500"/>
                        <a:t>for α</a:t>
                      </a:r>
                      <a:r>
                        <a:rPr baseline="-25000" lang="en-GB" sz="2500"/>
                        <a:t>R </a:t>
                      </a:r>
                      <a:r>
                        <a:rPr lang="en-GB" sz="2500"/>
                        <a:t>&lt; 1</a:t>
                      </a:r>
                      <a:endParaRPr sz="2500"/>
                    </a:p>
                  </a:txBody>
                  <a:tcPr marT="91425" marB="91425" marR="91425" marL="91425" anchor="ctr">
                    <a:solidFill>
                      <a:srgbClr val="E9F0FA"/>
                    </a:solidFill>
                  </a:tcPr>
                </a:tc>
              </a:tr>
              <a:tr h="1067750">
                <a:tc>
                  <a:txBody>
                    <a:bodyPr/>
                    <a:lstStyle/>
                    <a:p>
                      <a:pPr indent="0" lvl="0" marL="0" rtl="0" algn="ctr">
                        <a:spcBef>
                          <a:spcPts val="0"/>
                        </a:spcBef>
                        <a:spcAft>
                          <a:spcPts val="0"/>
                        </a:spcAft>
                        <a:buClr>
                          <a:srgbClr val="000000"/>
                        </a:buClr>
                        <a:buSzPts val="1100"/>
                        <a:buFont typeface="Arial"/>
                        <a:buNone/>
                      </a:pPr>
                      <a:r>
                        <a:rPr lang="en-GB" sz="2500">
                          <a:solidFill>
                            <a:srgbClr val="000000"/>
                          </a:solidFill>
                        </a:rPr>
                        <a:t>α</a:t>
                      </a:r>
                      <a:r>
                        <a:rPr baseline="-25000" lang="en-GB" sz="2500">
                          <a:solidFill>
                            <a:srgbClr val="000000"/>
                          </a:solidFill>
                        </a:rPr>
                        <a:t>R  </a:t>
                      </a:r>
                      <a:r>
                        <a:rPr lang="en-GB" sz="2500">
                          <a:solidFill>
                            <a:srgbClr val="000000"/>
                          </a:solidFill>
                        </a:rPr>
                        <a:t>~ 0.99</a:t>
                      </a:r>
                      <a:endParaRPr/>
                    </a:p>
                  </a:txBody>
                  <a:tcPr marT="91425" marB="91425" marR="91425" marL="91425" anchor="ctr"/>
                </a:tc>
              </a:tr>
              <a:tr h="1067750">
                <a:tc>
                  <a:txBody>
                    <a:bodyPr/>
                    <a:lstStyle/>
                    <a:p>
                      <a:pPr indent="0" lvl="0" marL="0" rtl="0" algn="ctr">
                        <a:spcBef>
                          <a:spcPts val="0"/>
                        </a:spcBef>
                        <a:spcAft>
                          <a:spcPts val="0"/>
                        </a:spcAft>
                        <a:buClr>
                          <a:srgbClr val="000000"/>
                        </a:buClr>
                        <a:buSzPts val="1100"/>
                        <a:buFont typeface="Arial"/>
                        <a:buNone/>
                      </a:pPr>
                      <a:r>
                        <a:rPr lang="en-GB" sz="2500">
                          <a:solidFill>
                            <a:schemeClr val="dk1"/>
                          </a:solidFill>
                        </a:rPr>
                        <a:t>dataset size </a:t>
                      </a:r>
                      <a:r>
                        <a:rPr lang="en-GB" sz="2500">
                          <a:solidFill>
                            <a:srgbClr val="000000"/>
                          </a:solidFill>
                        </a:rPr>
                        <a:t>= 618</a:t>
                      </a:r>
                      <a:endParaRPr/>
                    </a:p>
                  </a:txBody>
                  <a:tcPr marT="91425" marB="91425" marR="91425" marL="91425" anchor="ctr"/>
                </a:tc>
              </a:tr>
            </a:tbl>
          </a:graphicData>
        </a:graphic>
      </p:graphicFrame>
      <p:graphicFrame>
        <p:nvGraphicFramePr>
          <p:cNvPr id="403" name="Google Shape;403;p25"/>
          <p:cNvGraphicFramePr/>
          <p:nvPr/>
        </p:nvGraphicFramePr>
        <p:xfrm>
          <a:off x="13204688" y="3517363"/>
          <a:ext cx="3000000" cy="3000000"/>
        </p:xfrm>
        <a:graphic>
          <a:graphicData uri="http://schemas.openxmlformats.org/drawingml/2006/table">
            <a:tbl>
              <a:tblPr>
                <a:noFill/>
                <a:tableStyleId>{613EE1A8-2D0C-40C8-9B82-A81728570A35}</a:tableStyleId>
              </a:tblPr>
              <a:tblGrid>
                <a:gridCol w="3173900"/>
              </a:tblGrid>
              <a:tr h="1252175">
                <a:tc>
                  <a:txBody>
                    <a:bodyPr/>
                    <a:lstStyle/>
                    <a:p>
                      <a:pPr indent="0" lvl="0" marL="0" rtl="0" algn="ctr">
                        <a:spcBef>
                          <a:spcPts val="0"/>
                        </a:spcBef>
                        <a:spcAft>
                          <a:spcPts val="0"/>
                        </a:spcAft>
                        <a:buNone/>
                      </a:pPr>
                      <a:r>
                        <a:rPr b="1" lang="en-GB" sz="2500"/>
                        <a:t>Smallest  α</a:t>
                      </a:r>
                      <a:r>
                        <a:rPr b="1" baseline="-25000" lang="en-GB" sz="2500"/>
                        <a:t>R </a:t>
                      </a:r>
                      <a:endParaRPr b="1" sz="2500"/>
                    </a:p>
                  </a:txBody>
                  <a:tcPr marT="91425" marB="91425" marR="91425" marL="91425" anchor="ctr">
                    <a:solidFill>
                      <a:srgbClr val="E9F0FA"/>
                    </a:solidFill>
                  </a:tcPr>
                </a:tc>
              </a:tr>
              <a:tr h="1067750">
                <a:tc>
                  <a:txBody>
                    <a:bodyPr/>
                    <a:lstStyle/>
                    <a:p>
                      <a:pPr indent="0" lvl="0" marL="0" rtl="0" algn="ctr">
                        <a:spcBef>
                          <a:spcPts val="0"/>
                        </a:spcBef>
                        <a:spcAft>
                          <a:spcPts val="0"/>
                        </a:spcAft>
                        <a:buNone/>
                      </a:pPr>
                      <a:r>
                        <a:rPr lang="en-GB" sz="2500">
                          <a:solidFill>
                            <a:srgbClr val="000000"/>
                          </a:solidFill>
                        </a:rPr>
                        <a:t>α</a:t>
                      </a:r>
                      <a:r>
                        <a:rPr baseline="-25000" lang="en-GB" sz="2500">
                          <a:solidFill>
                            <a:srgbClr val="000000"/>
                          </a:solidFill>
                        </a:rPr>
                        <a:t>R  </a:t>
                      </a:r>
                      <a:r>
                        <a:rPr lang="en-GB" sz="2500">
                          <a:solidFill>
                            <a:srgbClr val="000000"/>
                          </a:solidFill>
                        </a:rPr>
                        <a:t>~ 0.6</a:t>
                      </a:r>
                      <a:r>
                        <a:rPr lang="en-GB" sz="2500"/>
                        <a:t>4</a:t>
                      </a:r>
                      <a:endParaRPr/>
                    </a:p>
                  </a:txBody>
                  <a:tcPr marT="91425" marB="91425" marR="91425" marL="91425" anchor="ctr"/>
                </a:tc>
              </a:tr>
              <a:tr h="1067750">
                <a:tc>
                  <a:txBody>
                    <a:bodyPr/>
                    <a:lstStyle/>
                    <a:p>
                      <a:pPr indent="0" lvl="0" marL="0" rtl="0" algn="ctr">
                        <a:spcBef>
                          <a:spcPts val="0"/>
                        </a:spcBef>
                        <a:spcAft>
                          <a:spcPts val="0"/>
                        </a:spcAft>
                        <a:buNone/>
                      </a:pPr>
                      <a:r>
                        <a:rPr lang="en-GB" sz="2500"/>
                        <a:t>dataset</a:t>
                      </a:r>
                      <a:r>
                        <a:rPr lang="en-GB" sz="2500">
                          <a:solidFill>
                            <a:srgbClr val="000000"/>
                          </a:solidFill>
                        </a:rPr>
                        <a:t> size = 1459</a:t>
                      </a:r>
                      <a:endParaRPr/>
                    </a:p>
                  </a:txBody>
                  <a:tcPr marT="91425" marB="91425" marR="91425" marL="91425" anchor="ctr"/>
                </a:tc>
              </a:tr>
            </a:tbl>
          </a:graphicData>
        </a:graphic>
      </p:graphicFrame>
      <p:sp>
        <p:nvSpPr>
          <p:cNvPr id="404" name="Google Shape;404;p25"/>
          <p:cNvSpPr/>
          <p:nvPr/>
        </p:nvSpPr>
        <p:spPr>
          <a:xfrm>
            <a:off x="959950" y="2639463"/>
            <a:ext cx="3174000" cy="52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“Small dataset”</a:t>
            </a:r>
            <a:endParaRPr sz="2400"/>
          </a:p>
        </p:txBody>
      </p:sp>
      <p:sp>
        <p:nvSpPr>
          <p:cNvPr id="405" name="Google Shape;405;p25"/>
          <p:cNvSpPr/>
          <p:nvPr/>
        </p:nvSpPr>
        <p:spPr>
          <a:xfrm>
            <a:off x="13204700" y="2639463"/>
            <a:ext cx="3174000" cy="52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“Big dataset”</a:t>
            </a:r>
            <a:endParaRPr sz="2400"/>
          </a:p>
        </p:txBody>
      </p:sp>
      <p:sp>
        <p:nvSpPr>
          <p:cNvPr id="406" name="Google Shape;406;p25"/>
          <p:cNvSpPr txBox="1"/>
          <p:nvPr/>
        </p:nvSpPr>
        <p:spPr>
          <a:xfrm>
            <a:off x="322650" y="1580775"/>
            <a:ext cx="15183300" cy="18207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DECREASING AND </a:t>
            </a:r>
            <a:r>
              <a:rPr b="1" lang="en-GB" sz="4500">
                <a:solidFill>
                  <a:srgbClr val="BF9000"/>
                </a:solidFill>
              </a:rPr>
              <a:t>UNAFFECTING</a:t>
            </a:r>
            <a:r>
              <a:rPr b="1" lang="en-GB" sz="4500">
                <a:solidFill>
                  <a:schemeClr val="dk2"/>
                </a:solidFill>
              </a:rPr>
              <a:t> REGISTERS</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graphicFrame>
        <p:nvGraphicFramePr>
          <p:cNvPr id="407" name="Google Shape;407;p25"/>
          <p:cNvGraphicFramePr/>
          <p:nvPr/>
        </p:nvGraphicFramePr>
        <p:xfrm>
          <a:off x="4469988" y="3519613"/>
          <a:ext cx="3000000" cy="3000000"/>
        </p:xfrm>
        <a:graphic>
          <a:graphicData uri="http://schemas.openxmlformats.org/drawingml/2006/table">
            <a:tbl>
              <a:tblPr>
                <a:noFill/>
                <a:tableStyleId>{613EE1A8-2D0C-40C8-9B82-A81728570A35}</a:tableStyleId>
              </a:tblPr>
              <a:tblGrid>
                <a:gridCol w="3173900"/>
              </a:tblGrid>
              <a:tr h="1252175">
                <a:tc>
                  <a:txBody>
                    <a:bodyPr/>
                    <a:lstStyle/>
                    <a:p>
                      <a:pPr indent="0" lvl="0" marL="0" rtl="0" algn="ctr">
                        <a:spcBef>
                          <a:spcPts val="0"/>
                        </a:spcBef>
                        <a:spcAft>
                          <a:spcPts val="0"/>
                        </a:spcAft>
                        <a:buNone/>
                      </a:pPr>
                      <a:r>
                        <a:rPr b="1" lang="en-GB" sz="2500"/>
                        <a:t>Complementary </a:t>
                      </a:r>
                      <a:r>
                        <a:rPr lang="en-GB" sz="2500"/>
                        <a:t>for α</a:t>
                      </a:r>
                      <a:r>
                        <a:rPr baseline="-25000" lang="en-GB" sz="2500"/>
                        <a:t>R </a:t>
                      </a:r>
                      <a:r>
                        <a:rPr lang="en-GB" sz="2500"/>
                        <a:t>&lt; 1</a:t>
                      </a:r>
                      <a:endParaRPr sz="2500"/>
                    </a:p>
                  </a:txBody>
                  <a:tcPr marT="91425" marB="91425" marR="91425" marL="91425" anchor="ctr">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solidFill>
                      <a:srgbClr val="FFF2CC"/>
                    </a:solidFill>
                  </a:tcPr>
                </a:tc>
              </a:tr>
              <a:tr h="1067750">
                <a:tc>
                  <a:txBody>
                    <a:bodyPr/>
                    <a:lstStyle/>
                    <a:p>
                      <a:pPr indent="0" lvl="0" marL="0" rtl="0" algn="ctr">
                        <a:spcBef>
                          <a:spcPts val="0"/>
                        </a:spcBef>
                        <a:spcAft>
                          <a:spcPts val="0"/>
                        </a:spcAft>
                        <a:buClr>
                          <a:srgbClr val="000000"/>
                        </a:buClr>
                        <a:buSzPts val="1100"/>
                        <a:buFont typeface="Arial"/>
                        <a:buNone/>
                      </a:pPr>
                      <a:r>
                        <a:rPr lang="en-GB" sz="2500">
                          <a:solidFill>
                            <a:srgbClr val="000000"/>
                          </a:solidFill>
                        </a:rPr>
                        <a:t>α</a:t>
                      </a:r>
                      <a:r>
                        <a:rPr baseline="-25000" lang="en-GB" sz="2500">
                          <a:solidFill>
                            <a:srgbClr val="000000"/>
                          </a:solidFill>
                        </a:rPr>
                        <a:t>R  </a:t>
                      </a:r>
                      <a:r>
                        <a:rPr lang="en-GB" sz="2500">
                          <a:solidFill>
                            <a:srgbClr val="000000"/>
                          </a:solidFill>
                        </a:rPr>
                        <a:t>~ </a:t>
                      </a:r>
                      <a:r>
                        <a:rPr lang="en-GB" sz="2500"/>
                        <a:t>1.71</a:t>
                      </a:r>
                      <a:endParaRPr/>
                    </a:p>
                  </a:txBody>
                  <a:tcPr marT="91425" marB="91425" marR="91425" marL="91425" anchor="ctr">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r>
              <a:tr h="1067750">
                <a:tc>
                  <a:txBody>
                    <a:bodyPr/>
                    <a:lstStyle/>
                    <a:p>
                      <a:pPr indent="0" lvl="0" marL="0" rtl="0" algn="ctr">
                        <a:spcBef>
                          <a:spcPts val="0"/>
                        </a:spcBef>
                        <a:spcAft>
                          <a:spcPts val="0"/>
                        </a:spcAft>
                        <a:buClr>
                          <a:srgbClr val="000000"/>
                        </a:buClr>
                        <a:buSzPts val="1100"/>
                        <a:buFont typeface="Arial"/>
                        <a:buNone/>
                      </a:pPr>
                      <a:r>
                        <a:rPr lang="en-GB" sz="2500">
                          <a:solidFill>
                            <a:schemeClr val="dk1"/>
                          </a:solidFill>
                        </a:rPr>
                        <a:t>dataset size</a:t>
                      </a:r>
                      <a:r>
                        <a:rPr lang="en-GB" sz="2500">
                          <a:solidFill>
                            <a:srgbClr val="000000"/>
                          </a:solidFill>
                        </a:rPr>
                        <a:t> = </a:t>
                      </a:r>
                      <a:r>
                        <a:rPr lang="en-GB" sz="2500"/>
                        <a:t>5634</a:t>
                      </a:r>
                      <a:endParaRPr/>
                    </a:p>
                  </a:txBody>
                  <a:tcPr marT="91425" marB="91425" marR="91425" marL="91425" anchor="ctr">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r>
            </a:tbl>
          </a:graphicData>
        </a:graphic>
      </p:graphicFrame>
      <p:sp>
        <p:nvSpPr>
          <p:cNvPr id="408" name="Google Shape;408;p25"/>
          <p:cNvSpPr/>
          <p:nvPr/>
        </p:nvSpPr>
        <p:spPr>
          <a:xfrm>
            <a:off x="4465150" y="2639463"/>
            <a:ext cx="3174000" cy="522300"/>
          </a:xfrm>
          <a:prstGeom prst="rect">
            <a:avLst/>
          </a:prstGeom>
          <a:solidFill>
            <a:srgbClr val="FFF2CC"/>
          </a:solid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“Small dataset”</a:t>
            </a:r>
            <a:endParaRPr sz="2400"/>
          </a:p>
        </p:txBody>
      </p:sp>
      <p:graphicFrame>
        <p:nvGraphicFramePr>
          <p:cNvPr id="409" name="Google Shape;409;p25"/>
          <p:cNvGraphicFramePr/>
          <p:nvPr/>
        </p:nvGraphicFramePr>
        <p:xfrm>
          <a:off x="9727788" y="3519613"/>
          <a:ext cx="3000000" cy="3000000"/>
        </p:xfrm>
        <a:graphic>
          <a:graphicData uri="http://schemas.openxmlformats.org/drawingml/2006/table">
            <a:tbl>
              <a:tblPr>
                <a:noFill/>
                <a:tableStyleId>{613EE1A8-2D0C-40C8-9B82-A81728570A35}</a:tableStyleId>
              </a:tblPr>
              <a:tblGrid>
                <a:gridCol w="3173900"/>
              </a:tblGrid>
              <a:tr h="1252175">
                <a:tc>
                  <a:txBody>
                    <a:bodyPr/>
                    <a:lstStyle/>
                    <a:p>
                      <a:pPr indent="0" lvl="0" marL="0" rtl="0" algn="ctr">
                        <a:spcBef>
                          <a:spcPts val="0"/>
                        </a:spcBef>
                        <a:spcAft>
                          <a:spcPts val="0"/>
                        </a:spcAft>
                        <a:buNone/>
                      </a:pPr>
                      <a:r>
                        <a:rPr b="1" lang="en-GB" sz="2500"/>
                        <a:t>Complementary </a:t>
                      </a:r>
                      <a:r>
                        <a:rPr lang="en-GB" sz="2500"/>
                        <a:t>for smallest α</a:t>
                      </a:r>
                      <a:r>
                        <a:rPr baseline="-25000" lang="en-GB" sz="2500"/>
                        <a:t>R </a:t>
                      </a:r>
                      <a:endParaRPr sz="2500"/>
                    </a:p>
                  </a:txBody>
                  <a:tcPr marT="91425" marB="91425" marR="91425" marL="91425" anchor="ctr">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solidFill>
                      <a:srgbClr val="FFF2CC"/>
                    </a:solidFill>
                  </a:tcPr>
                </a:tc>
              </a:tr>
              <a:tr h="1067750">
                <a:tc>
                  <a:txBody>
                    <a:bodyPr/>
                    <a:lstStyle/>
                    <a:p>
                      <a:pPr indent="0" lvl="0" marL="0" rtl="0" algn="ctr">
                        <a:spcBef>
                          <a:spcPts val="0"/>
                        </a:spcBef>
                        <a:spcAft>
                          <a:spcPts val="0"/>
                        </a:spcAft>
                        <a:buClr>
                          <a:srgbClr val="000000"/>
                        </a:buClr>
                        <a:buSzPts val="1100"/>
                        <a:buFont typeface="Arial"/>
                        <a:buNone/>
                      </a:pPr>
                      <a:r>
                        <a:rPr lang="en-GB" sz="2500">
                          <a:solidFill>
                            <a:srgbClr val="000000"/>
                          </a:solidFill>
                        </a:rPr>
                        <a:t>α</a:t>
                      </a:r>
                      <a:r>
                        <a:rPr baseline="-25000" lang="en-GB" sz="2500">
                          <a:solidFill>
                            <a:srgbClr val="000000"/>
                          </a:solidFill>
                        </a:rPr>
                        <a:t>R  </a:t>
                      </a:r>
                      <a:r>
                        <a:rPr lang="en-GB" sz="2500">
                          <a:solidFill>
                            <a:srgbClr val="000000"/>
                          </a:solidFill>
                        </a:rPr>
                        <a:t>~ </a:t>
                      </a:r>
                      <a:r>
                        <a:rPr lang="en-GB" sz="2500"/>
                        <a:t>2.16</a:t>
                      </a:r>
                      <a:endParaRPr/>
                    </a:p>
                  </a:txBody>
                  <a:tcPr marT="91425" marB="91425" marR="91425" marL="91425" anchor="ctr">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r>
              <a:tr h="1067750">
                <a:tc>
                  <a:txBody>
                    <a:bodyPr/>
                    <a:lstStyle/>
                    <a:p>
                      <a:pPr indent="0" lvl="0" marL="0" rtl="0" algn="ctr">
                        <a:spcBef>
                          <a:spcPts val="0"/>
                        </a:spcBef>
                        <a:spcAft>
                          <a:spcPts val="0"/>
                        </a:spcAft>
                        <a:buClr>
                          <a:srgbClr val="000000"/>
                        </a:buClr>
                        <a:buSzPts val="1100"/>
                        <a:buFont typeface="Arial"/>
                        <a:buNone/>
                      </a:pPr>
                      <a:r>
                        <a:rPr lang="en-GB" sz="2500"/>
                        <a:t>dataset</a:t>
                      </a:r>
                      <a:r>
                        <a:rPr lang="en-GB" sz="2500">
                          <a:solidFill>
                            <a:srgbClr val="000000"/>
                          </a:solidFill>
                        </a:rPr>
                        <a:t> size = 4793</a:t>
                      </a:r>
                      <a:endParaRPr/>
                    </a:p>
                  </a:txBody>
                  <a:tcPr marT="91425" marB="91425" marR="91425" marL="91425" anchor="ctr">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r>
            </a:tbl>
          </a:graphicData>
        </a:graphic>
      </p:graphicFrame>
      <p:sp>
        <p:nvSpPr>
          <p:cNvPr id="410" name="Google Shape;410;p25"/>
          <p:cNvSpPr/>
          <p:nvPr/>
        </p:nvSpPr>
        <p:spPr>
          <a:xfrm>
            <a:off x="9722950" y="2639463"/>
            <a:ext cx="3174000" cy="522300"/>
          </a:xfrm>
          <a:prstGeom prst="rect">
            <a:avLst/>
          </a:prstGeom>
          <a:solidFill>
            <a:srgbClr val="FFF2CC"/>
          </a:solid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“Big dataset”</a:t>
            </a:r>
            <a:endParaRPr sz="2400"/>
          </a:p>
        </p:txBody>
      </p:sp>
      <p:sp>
        <p:nvSpPr>
          <p:cNvPr id="411" name="Google Shape;411;p25"/>
          <p:cNvSpPr/>
          <p:nvPr/>
        </p:nvSpPr>
        <p:spPr>
          <a:xfrm>
            <a:off x="6227338" y="7457925"/>
            <a:ext cx="4884000" cy="1143300"/>
          </a:xfrm>
          <a:prstGeom prst="rect">
            <a:avLst/>
          </a:prstGeom>
          <a:solidFill>
            <a:srgbClr val="FFFFFF"/>
          </a:solidFill>
          <a:ln cap="flat" cmpd="sng" w="38100">
            <a:solidFill>
              <a:srgbClr val="658AA9"/>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800"/>
              <a:t>Together they make </a:t>
            </a:r>
            <a:r>
              <a:rPr b="1" lang="en-GB" sz="2800"/>
              <a:t>STDB5</a:t>
            </a:r>
            <a:endParaRPr b="1" sz="2800"/>
          </a:p>
        </p:txBody>
      </p:sp>
      <p:sp>
        <p:nvSpPr>
          <p:cNvPr id="412" name="Google Shape;412;p25"/>
          <p:cNvSpPr/>
          <p:nvPr/>
        </p:nvSpPr>
        <p:spPr>
          <a:xfrm>
            <a:off x="3881650" y="7656225"/>
            <a:ext cx="748200" cy="746700"/>
          </a:xfrm>
          <a:prstGeom prst="ellipse">
            <a:avLst/>
          </a:prstGeom>
          <a:solidFill>
            <a:srgbClr val="EFEFEF"/>
          </a:solidFill>
          <a:ln cap="flat" cmpd="sng" w="28575">
            <a:solidFill>
              <a:srgbClr val="658AA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100"/>
              <a:t>+</a:t>
            </a:r>
            <a:endParaRPr sz="4100"/>
          </a:p>
        </p:txBody>
      </p:sp>
      <p:sp>
        <p:nvSpPr>
          <p:cNvPr id="413" name="Google Shape;413;p25"/>
          <p:cNvSpPr/>
          <p:nvPr/>
        </p:nvSpPr>
        <p:spPr>
          <a:xfrm>
            <a:off x="12708850" y="7656225"/>
            <a:ext cx="748200" cy="746700"/>
          </a:xfrm>
          <a:prstGeom prst="ellipse">
            <a:avLst/>
          </a:prstGeom>
          <a:solidFill>
            <a:srgbClr val="EFEFEF"/>
          </a:solidFill>
          <a:ln cap="flat" cmpd="sng" w="38100">
            <a:solidFill>
              <a:srgbClr val="658AA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100"/>
              <a:t>+</a:t>
            </a:r>
            <a:endParaRPr sz="4100"/>
          </a:p>
        </p:txBody>
      </p:sp>
      <p:cxnSp>
        <p:nvCxnSpPr>
          <p:cNvPr id="414" name="Google Shape;414;p25"/>
          <p:cNvCxnSpPr>
            <a:endCxn id="412" idx="7"/>
          </p:cNvCxnSpPr>
          <p:nvPr/>
        </p:nvCxnSpPr>
        <p:spPr>
          <a:xfrm flipH="1">
            <a:off x="4520279" y="6916577"/>
            <a:ext cx="1506900" cy="849000"/>
          </a:xfrm>
          <a:prstGeom prst="straightConnector1">
            <a:avLst/>
          </a:prstGeom>
          <a:noFill/>
          <a:ln cap="flat" cmpd="sng" w="28575">
            <a:solidFill>
              <a:srgbClr val="658AA9"/>
            </a:solidFill>
            <a:prstDash val="solid"/>
            <a:round/>
            <a:headEnd len="med" w="med" type="none"/>
            <a:tailEnd len="med" w="med" type="none"/>
          </a:ln>
        </p:spPr>
      </p:cxnSp>
      <p:cxnSp>
        <p:nvCxnSpPr>
          <p:cNvPr id="415" name="Google Shape;415;p25"/>
          <p:cNvCxnSpPr>
            <a:endCxn id="412" idx="1"/>
          </p:cNvCxnSpPr>
          <p:nvPr/>
        </p:nvCxnSpPr>
        <p:spPr>
          <a:xfrm>
            <a:off x="2442021" y="6916577"/>
            <a:ext cx="1549200" cy="849000"/>
          </a:xfrm>
          <a:prstGeom prst="straightConnector1">
            <a:avLst/>
          </a:prstGeom>
          <a:noFill/>
          <a:ln cap="flat" cmpd="sng" w="28575">
            <a:solidFill>
              <a:srgbClr val="658AA9"/>
            </a:solidFill>
            <a:prstDash val="solid"/>
            <a:round/>
            <a:headEnd len="med" w="med" type="none"/>
            <a:tailEnd len="med" w="med" type="none"/>
          </a:ln>
        </p:spPr>
      </p:cxnSp>
      <p:cxnSp>
        <p:nvCxnSpPr>
          <p:cNvPr id="416" name="Google Shape;416;p25"/>
          <p:cNvCxnSpPr>
            <a:stCxn id="412" idx="6"/>
            <a:endCxn id="411" idx="1"/>
          </p:cNvCxnSpPr>
          <p:nvPr/>
        </p:nvCxnSpPr>
        <p:spPr>
          <a:xfrm>
            <a:off x="4629850" y="8029575"/>
            <a:ext cx="1597500" cy="0"/>
          </a:xfrm>
          <a:prstGeom prst="straightConnector1">
            <a:avLst/>
          </a:prstGeom>
          <a:noFill/>
          <a:ln cap="flat" cmpd="sng" w="28575">
            <a:solidFill>
              <a:srgbClr val="658AA9"/>
            </a:solidFill>
            <a:prstDash val="solid"/>
            <a:round/>
            <a:headEnd len="med" w="med" type="none"/>
            <a:tailEnd len="med" w="med" type="triangle"/>
          </a:ln>
        </p:spPr>
      </p:cxnSp>
      <p:cxnSp>
        <p:nvCxnSpPr>
          <p:cNvPr id="417" name="Google Shape;417;p25"/>
          <p:cNvCxnSpPr>
            <a:stCxn id="413" idx="2"/>
            <a:endCxn id="411" idx="3"/>
          </p:cNvCxnSpPr>
          <p:nvPr/>
        </p:nvCxnSpPr>
        <p:spPr>
          <a:xfrm rot="10800000">
            <a:off x="11111350" y="8029575"/>
            <a:ext cx="1597500" cy="0"/>
          </a:xfrm>
          <a:prstGeom prst="straightConnector1">
            <a:avLst/>
          </a:prstGeom>
          <a:noFill/>
          <a:ln cap="flat" cmpd="sng" w="28575">
            <a:solidFill>
              <a:srgbClr val="658AA9"/>
            </a:solidFill>
            <a:prstDash val="solid"/>
            <a:round/>
            <a:headEnd len="med" w="med" type="none"/>
            <a:tailEnd len="med" w="med" type="triangle"/>
          </a:ln>
        </p:spPr>
      </p:cxnSp>
      <p:cxnSp>
        <p:nvCxnSpPr>
          <p:cNvPr id="418" name="Google Shape;418;p25"/>
          <p:cNvCxnSpPr>
            <a:endCxn id="413" idx="1"/>
          </p:cNvCxnSpPr>
          <p:nvPr/>
        </p:nvCxnSpPr>
        <p:spPr>
          <a:xfrm>
            <a:off x="11348721" y="6902177"/>
            <a:ext cx="1469700" cy="863400"/>
          </a:xfrm>
          <a:prstGeom prst="straightConnector1">
            <a:avLst/>
          </a:prstGeom>
          <a:noFill/>
          <a:ln cap="flat" cmpd="sng" w="28575">
            <a:solidFill>
              <a:srgbClr val="658AA9"/>
            </a:solidFill>
            <a:prstDash val="solid"/>
            <a:round/>
            <a:headEnd len="med" w="med" type="none"/>
            <a:tailEnd len="med" w="med" type="none"/>
          </a:ln>
        </p:spPr>
      </p:cxnSp>
      <p:cxnSp>
        <p:nvCxnSpPr>
          <p:cNvPr id="419" name="Google Shape;419;p25"/>
          <p:cNvCxnSpPr>
            <a:endCxn id="413" idx="7"/>
          </p:cNvCxnSpPr>
          <p:nvPr/>
        </p:nvCxnSpPr>
        <p:spPr>
          <a:xfrm flipH="1">
            <a:off x="13347479" y="6916577"/>
            <a:ext cx="1473600" cy="849000"/>
          </a:xfrm>
          <a:prstGeom prst="straightConnector1">
            <a:avLst/>
          </a:prstGeom>
          <a:noFill/>
          <a:ln cap="flat" cmpd="sng" w="28575">
            <a:solidFill>
              <a:srgbClr val="658AA9"/>
            </a:solidFill>
            <a:prstDash val="solid"/>
            <a:round/>
            <a:headEnd len="med" w="med" type="none"/>
            <a:tailEnd len="med" w="med" type="none"/>
          </a:ln>
        </p:spPr>
      </p:cxnSp>
      <p:sp>
        <p:nvSpPr>
          <p:cNvPr id="420" name="Google Shape;420;p25"/>
          <p:cNvSpPr/>
          <p:nvPr/>
        </p:nvSpPr>
        <p:spPr>
          <a:xfrm>
            <a:off x="6707350" y="8710800"/>
            <a:ext cx="3924000" cy="5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t>d</a:t>
            </a:r>
            <a:r>
              <a:rPr lang="en-GB" sz="2600"/>
              <a:t>ataset size = 6252</a:t>
            </a:r>
            <a:endParaRPr sz="2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6"/>
          <p:cNvSpPr txBox="1"/>
          <p:nvPr>
            <p:ph idx="1" type="subTitle"/>
          </p:nvPr>
        </p:nvSpPr>
        <p:spPr>
          <a:xfrm>
            <a:off x="944675" y="1618600"/>
            <a:ext cx="16394100" cy="18324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accent1"/>
              </a:buClr>
              <a:buSzPts val="3000"/>
              <a:buNone/>
            </a:pPr>
            <a:r>
              <a:rPr b="1" lang="en-GB" sz="4573">
                <a:solidFill>
                  <a:srgbClr val="FFD966"/>
                </a:solidFill>
              </a:rPr>
              <a:t>WORKFLOW</a:t>
            </a:r>
            <a:endParaRPr sz="3200">
              <a:solidFill>
                <a:srgbClr val="FFD966"/>
              </a:solidFill>
            </a:endParaRPr>
          </a:p>
        </p:txBody>
      </p:sp>
      <p:sp>
        <p:nvSpPr>
          <p:cNvPr id="426" name="Google Shape;426;p26"/>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427" name="Google Shape;427;p26"/>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428" name="Google Shape;428;p26"/>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429" name="Google Shape;429;p26"/>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430" name="Google Shape;430;p26"/>
          <p:cNvSpPr/>
          <p:nvPr/>
        </p:nvSpPr>
        <p:spPr>
          <a:xfrm>
            <a:off x="1284500"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800">
                <a:solidFill>
                  <a:schemeClr val="dk1"/>
                </a:solidFill>
              </a:rPr>
              <a:t>WHICH</a:t>
            </a:r>
            <a:r>
              <a:rPr lang="en-GB" sz="2800">
                <a:solidFill>
                  <a:schemeClr val="dk1"/>
                </a:solidFill>
              </a:rPr>
              <a:t> REGISTERS IN </a:t>
            </a:r>
            <a:r>
              <a:rPr lang="en-GB" sz="2800">
                <a:solidFill>
                  <a:srgbClr val="7F6000"/>
                </a:solidFill>
              </a:rPr>
              <a:t>STDB5</a:t>
            </a:r>
            <a:r>
              <a:rPr lang="en-GB" sz="2800">
                <a:solidFill>
                  <a:schemeClr val="dk1"/>
                </a:solidFill>
              </a:rPr>
              <a:t> ARE </a:t>
            </a:r>
            <a:r>
              <a:rPr b="1" lang="en-GB" sz="2800">
                <a:solidFill>
                  <a:schemeClr val="dk1"/>
                </a:solidFill>
              </a:rPr>
              <a:t>DECREASING</a:t>
            </a:r>
            <a:r>
              <a:rPr lang="en-GB" sz="2800">
                <a:solidFill>
                  <a:schemeClr val="dk1"/>
                </a:solidFill>
              </a:rPr>
              <a:t> α</a:t>
            </a:r>
            <a:r>
              <a:rPr baseline="-25000" lang="en-GB" sz="2800">
                <a:solidFill>
                  <a:schemeClr val="dk1"/>
                </a:solidFill>
              </a:rPr>
              <a:t>R</a:t>
            </a:r>
            <a:r>
              <a:rPr lang="en-GB" sz="2800">
                <a:solidFill>
                  <a:schemeClr val="dk1"/>
                </a:solidFill>
              </a:rPr>
              <a:t>?</a:t>
            </a:r>
            <a:endParaRPr sz="2200"/>
          </a:p>
        </p:txBody>
      </p:sp>
      <p:sp>
        <p:nvSpPr>
          <p:cNvPr id="431" name="Google Shape;431;p26"/>
          <p:cNvSpPr/>
          <p:nvPr/>
        </p:nvSpPr>
        <p:spPr>
          <a:xfrm>
            <a:off x="5364173"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800">
                <a:solidFill>
                  <a:schemeClr val="dk1"/>
                </a:solidFill>
              </a:rPr>
              <a:t>IS THIS DECREASE DUE TO </a:t>
            </a:r>
            <a:endParaRPr sz="2800">
              <a:solidFill>
                <a:schemeClr val="dk1"/>
              </a:solidFill>
            </a:endParaRPr>
          </a:p>
          <a:p>
            <a:pPr indent="0" lvl="0" marL="0" rtl="0" algn="l">
              <a:spcBef>
                <a:spcPts val="0"/>
              </a:spcBef>
              <a:spcAft>
                <a:spcPts val="0"/>
              </a:spcAft>
              <a:buNone/>
            </a:pPr>
            <a:r>
              <a:rPr b="1" lang="en-GB" sz="2800">
                <a:solidFill>
                  <a:schemeClr val="dk1"/>
                </a:solidFill>
              </a:rPr>
              <a:t>DATA ISSUES</a:t>
            </a:r>
            <a:r>
              <a:rPr lang="en-GB" sz="2800">
                <a:solidFill>
                  <a:schemeClr val="dk1"/>
                </a:solidFill>
              </a:rPr>
              <a:t>?</a:t>
            </a:r>
            <a:endParaRPr sz="2200"/>
          </a:p>
        </p:txBody>
      </p:sp>
      <p:sp>
        <p:nvSpPr>
          <p:cNvPr id="432" name="Google Shape;432;p26"/>
          <p:cNvSpPr/>
          <p:nvPr/>
        </p:nvSpPr>
        <p:spPr>
          <a:xfrm>
            <a:off x="944384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500">
                <a:solidFill>
                  <a:schemeClr val="dk1"/>
                </a:solidFill>
              </a:rPr>
              <a:t>CAN WE </a:t>
            </a:r>
            <a:r>
              <a:rPr b="1" lang="en-GB" sz="2600">
                <a:solidFill>
                  <a:schemeClr val="dk1"/>
                </a:solidFill>
              </a:rPr>
              <a:t>PREDICT</a:t>
            </a:r>
            <a:r>
              <a:rPr lang="en-GB" sz="2500">
                <a:solidFill>
                  <a:schemeClr val="dk1"/>
                </a:solidFill>
              </a:rPr>
              <a:t> WHETHER A NEW REGISTER WILL </a:t>
            </a:r>
            <a:r>
              <a:rPr b="1" lang="en-GB" sz="2500">
                <a:solidFill>
                  <a:schemeClr val="dk1"/>
                </a:solidFill>
              </a:rPr>
              <a:t>DECREASE</a:t>
            </a:r>
            <a:r>
              <a:rPr lang="en-GB" sz="2500">
                <a:solidFill>
                  <a:schemeClr val="dk1"/>
                </a:solidFill>
              </a:rPr>
              <a:t> α</a:t>
            </a:r>
            <a:r>
              <a:rPr baseline="-25000" lang="en-GB" sz="2500">
                <a:solidFill>
                  <a:schemeClr val="dk1"/>
                </a:solidFill>
              </a:rPr>
              <a:t>R</a:t>
            </a:r>
            <a:r>
              <a:rPr lang="en-GB" sz="2500">
                <a:solidFill>
                  <a:schemeClr val="dk1"/>
                </a:solidFill>
              </a:rPr>
              <a:t>?</a:t>
            </a:r>
            <a:endParaRPr sz="1900"/>
          </a:p>
        </p:txBody>
      </p:sp>
      <p:sp>
        <p:nvSpPr>
          <p:cNvPr id="433" name="Google Shape;433;p26"/>
          <p:cNvSpPr/>
          <p:nvPr/>
        </p:nvSpPr>
        <p:spPr>
          <a:xfrm>
            <a:off x="1359881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800">
                <a:solidFill>
                  <a:schemeClr val="dk1"/>
                </a:solidFill>
              </a:rPr>
              <a:t>RELATE</a:t>
            </a:r>
            <a:r>
              <a:rPr lang="en-GB" sz="2800">
                <a:solidFill>
                  <a:schemeClr val="dk1"/>
                </a:solidFill>
              </a:rPr>
              <a:t> THE FINDINGS </a:t>
            </a:r>
            <a:r>
              <a:rPr b="1" lang="en-GB" sz="2800">
                <a:solidFill>
                  <a:schemeClr val="dk1"/>
                </a:solidFill>
              </a:rPr>
              <a:t>TOKAMAK</a:t>
            </a:r>
            <a:r>
              <a:rPr lang="en-GB" sz="2800">
                <a:solidFill>
                  <a:schemeClr val="dk1"/>
                </a:solidFill>
              </a:rPr>
              <a:t> </a:t>
            </a:r>
            <a:r>
              <a:rPr b="1" lang="en-GB" sz="2800">
                <a:solidFill>
                  <a:schemeClr val="dk1"/>
                </a:solidFill>
              </a:rPr>
              <a:t>CHARs &amp; PHYSICS</a:t>
            </a:r>
            <a:endParaRPr sz="2200"/>
          </a:p>
        </p:txBody>
      </p:sp>
      <p:cxnSp>
        <p:nvCxnSpPr>
          <p:cNvPr id="434" name="Google Shape;434;p26"/>
          <p:cNvCxnSpPr>
            <a:stCxn id="430" idx="3"/>
            <a:endCxn id="431" idx="1"/>
          </p:cNvCxnSpPr>
          <p:nvPr/>
        </p:nvCxnSpPr>
        <p:spPr>
          <a:xfrm>
            <a:off x="4181600"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435" name="Google Shape;435;p26"/>
          <p:cNvCxnSpPr>
            <a:stCxn id="431" idx="3"/>
            <a:endCxn id="432" idx="1"/>
          </p:cNvCxnSpPr>
          <p:nvPr/>
        </p:nvCxnSpPr>
        <p:spPr>
          <a:xfrm>
            <a:off x="8261273"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436" name="Google Shape;436;p26"/>
          <p:cNvCxnSpPr>
            <a:stCxn id="432" idx="3"/>
            <a:endCxn id="433" idx="1"/>
          </p:cNvCxnSpPr>
          <p:nvPr/>
        </p:nvCxnSpPr>
        <p:spPr>
          <a:xfrm>
            <a:off x="12416245" y="4876800"/>
            <a:ext cx="1182600" cy="0"/>
          </a:xfrm>
          <a:prstGeom prst="straightConnector1">
            <a:avLst/>
          </a:prstGeom>
          <a:noFill/>
          <a:ln cap="flat" cmpd="sng" w="38100">
            <a:solidFill>
              <a:srgbClr val="FFD966"/>
            </a:solidFill>
            <a:prstDash val="solid"/>
            <a:round/>
            <a:headEnd len="med" w="med" type="none"/>
            <a:tailEnd len="med" w="med" type="triangle"/>
          </a:ln>
        </p:spPr>
      </p:cxnSp>
      <p:sp>
        <p:nvSpPr>
          <p:cNvPr id="437" name="Google Shape;437;p26"/>
          <p:cNvSpPr/>
          <p:nvPr/>
        </p:nvSpPr>
        <p:spPr>
          <a:xfrm rot="-5400000">
            <a:off x="5194375" y="7071925"/>
            <a:ext cx="2173800" cy="1218000"/>
          </a:xfrm>
          <a:prstGeom prst="rightArrow">
            <a:avLst>
              <a:gd fmla="val 50000" name="adj1"/>
              <a:gd fmla="val 50000" name="adj2"/>
            </a:avLst>
          </a:prstGeom>
          <a:solidFill>
            <a:schemeClr val="lt2"/>
          </a:solidFill>
          <a:ln cap="flat" cmpd="sng" w="762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6"/>
          <p:cNvSpPr txBox="1"/>
          <p:nvPr/>
        </p:nvSpPr>
        <p:spPr>
          <a:xfrm>
            <a:off x="1520050" y="6516475"/>
            <a:ext cx="25335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00">
                <a:solidFill>
                  <a:srgbClr val="FFD966"/>
                </a:solidFill>
              </a:rPr>
              <a:t>Depends on how you </a:t>
            </a:r>
            <a:r>
              <a:rPr lang="en-GB" sz="1900">
                <a:solidFill>
                  <a:srgbClr val="FFD966"/>
                </a:solidFill>
              </a:rPr>
              <a:t>classify</a:t>
            </a:r>
            <a:r>
              <a:rPr lang="en-GB" sz="1900">
                <a:solidFill>
                  <a:srgbClr val="FFD966"/>
                </a:solidFill>
              </a:rPr>
              <a:t> / label them.</a:t>
            </a:r>
            <a:endParaRPr sz="1900">
              <a:solidFill>
                <a:srgbClr val="FFD966"/>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27"/>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27"/>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46" name="Google Shape;446;p27"/>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47" name="Google Shape;447;p27"/>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 name="Google Shape;448;p27"/>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449" name="Google Shape;449;p27"/>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450" name="Google Shape;450;p27"/>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451" name="Google Shape;451;p27"/>
          <p:cNvSpPr txBox="1"/>
          <p:nvPr/>
        </p:nvSpPr>
        <p:spPr>
          <a:xfrm>
            <a:off x="322700" y="1580775"/>
            <a:ext cx="6593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Clr>
                <a:schemeClr val="dk1"/>
              </a:buClr>
              <a:buSzPts val="1100"/>
              <a:buFont typeface="Arial"/>
              <a:buNone/>
            </a:pPr>
            <a:r>
              <a:rPr b="1" lang="en-GB" sz="4500">
                <a:solidFill>
                  <a:schemeClr val="dk2"/>
                </a:solidFill>
              </a:rPr>
              <a:t>MULTICOLLINEARITY</a:t>
            </a:r>
            <a:r>
              <a:rPr b="1" lang="en-GB" sz="4500">
                <a:solidFill>
                  <a:schemeClr val="dk2"/>
                </a:solidFill>
              </a:rPr>
              <a:t>?</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graphicFrame>
        <p:nvGraphicFramePr>
          <p:cNvPr id="452" name="Google Shape;452;p27"/>
          <p:cNvGraphicFramePr/>
          <p:nvPr/>
        </p:nvGraphicFramePr>
        <p:xfrm>
          <a:off x="8885188" y="4114800"/>
          <a:ext cx="3000000" cy="3000000"/>
        </p:xfrm>
        <a:graphic>
          <a:graphicData uri="http://schemas.openxmlformats.org/drawingml/2006/table">
            <a:tbl>
              <a:tblPr>
                <a:noFill/>
                <a:tableStyleId>{613EE1A8-2D0C-40C8-9B82-A81728570A35}</a:tableStyleId>
              </a:tblPr>
              <a:tblGrid>
                <a:gridCol w="1500200"/>
                <a:gridCol w="1500200"/>
                <a:gridCol w="1500200"/>
                <a:gridCol w="1500200"/>
                <a:gridCol w="1500200"/>
              </a:tblGrid>
              <a:tr h="477600">
                <a:tc>
                  <a:txBody>
                    <a:bodyPr/>
                    <a:lstStyle/>
                    <a:p>
                      <a:pPr indent="0" lvl="0" marL="0" rtl="0" algn="ctr">
                        <a:spcBef>
                          <a:spcPts val="0"/>
                        </a:spcBef>
                        <a:spcAft>
                          <a:spcPts val="0"/>
                        </a:spcAft>
                        <a:buNone/>
                      </a:pPr>
                      <a:r>
                        <a:rPr b="1" lang="en-GB" sz="2300"/>
                        <a:t>I</a:t>
                      </a:r>
                      <a:r>
                        <a:rPr b="1" baseline="-25000" lang="en-GB" sz="2300"/>
                        <a:t>p</a:t>
                      </a:r>
                      <a:r>
                        <a:rPr lang="en-GB" sz="2300">
                          <a:solidFill>
                            <a:schemeClr val="dk1"/>
                          </a:solidFill>
                        </a:rPr>
                        <a:t> [MA]</a:t>
                      </a:r>
                      <a:endParaRPr sz="2300"/>
                    </a:p>
                  </a:txBody>
                  <a:tcPr marT="91425" marB="91425" marR="91425" marL="91425" anchor="ctr">
                    <a:solidFill>
                      <a:srgbClr val="E9F0FA"/>
                    </a:solidFill>
                  </a:tcPr>
                </a:tc>
                <a:tc>
                  <a:txBody>
                    <a:bodyPr/>
                    <a:lstStyle/>
                    <a:p>
                      <a:pPr indent="0" lvl="0" marL="0" rtl="0" algn="ctr">
                        <a:spcBef>
                          <a:spcPts val="0"/>
                        </a:spcBef>
                        <a:spcAft>
                          <a:spcPts val="0"/>
                        </a:spcAft>
                        <a:buClr>
                          <a:schemeClr val="dk1"/>
                        </a:buClr>
                        <a:buSzPts val="1100"/>
                        <a:buFont typeface="Arial"/>
                        <a:buNone/>
                      </a:pPr>
                      <a:r>
                        <a:rPr b="1" lang="en-GB" sz="2300">
                          <a:solidFill>
                            <a:schemeClr val="dk1"/>
                          </a:solidFill>
                        </a:rPr>
                        <a:t>B</a:t>
                      </a:r>
                      <a:r>
                        <a:rPr b="1" baseline="-25000" lang="en-GB" sz="2300">
                          <a:solidFill>
                            <a:schemeClr val="dk1"/>
                          </a:solidFill>
                        </a:rPr>
                        <a:t>t</a:t>
                      </a:r>
                      <a:r>
                        <a:rPr b="1" lang="en-GB" sz="2300">
                          <a:solidFill>
                            <a:schemeClr val="dk1"/>
                          </a:solidFill>
                        </a:rPr>
                        <a:t> </a:t>
                      </a:r>
                      <a:r>
                        <a:rPr lang="en-GB" sz="2300">
                          <a:solidFill>
                            <a:schemeClr val="dk1"/>
                          </a:solidFill>
                        </a:rPr>
                        <a:t>[T]</a:t>
                      </a:r>
                      <a:endParaRPr baseline="-25000"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Clr>
                          <a:schemeClr val="dk1"/>
                        </a:buClr>
                        <a:buSzPts val="1100"/>
                        <a:buFont typeface="Arial"/>
                        <a:buNone/>
                      </a:pPr>
                      <a:r>
                        <a:rPr lang="en-GB" sz="2300">
                          <a:solidFill>
                            <a:schemeClr val="dk1"/>
                          </a:solidFill>
                        </a:rPr>
                        <a:t>….</a:t>
                      </a:r>
                      <a:endParaRPr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Clr>
                          <a:schemeClr val="dk1"/>
                        </a:buClr>
                        <a:buSzPts val="1100"/>
                        <a:buFont typeface="Arial"/>
                        <a:buNone/>
                      </a:pPr>
                      <a:r>
                        <a:rPr b="1" lang="en-GB" sz="2300">
                          <a:solidFill>
                            <a:schemeClr val="dk1"/>
                          </a:solidFill>
                        </a:rPr>
                        <a:t>ϵ</a:t>
                      </a:r>
                      <a:endParaRPr b="1" baseline="-25000"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700">
                          <a:solidFill>
                            <a:schemeClr val="lt1"/>
                          </a:solidFill>
                        </a:rPr>
                        <a:t>τ</a:t>
                      </a:r>
                      <a:r>
                        <a:rPr b="1" baseline="-25000" lang="en-GB" sz="2700">
                          <a:solidFill>
                            <a:schemeClr val="lt1"/>
                          </a:solidFill>
                        </a:rPr>
                        <a:t>E,th</a:t>
                      </a:r>
                      <a:r>
                        <a:rPr b="1" lang="en-GB" sz="2700">
                          <a:solidFill>
                            <a:schemeClr val="lt1"/>
                          </a:solidFill>
                        </a:rPr>
                        <a:t> </a:t>
                      </a:r>
                      <a:r>
                        <a:rPr lang="en-GB" sz="2700">
                          <a:solidFill>
                            <a:schemeClr val="lt1"/>
                          </a:solidFill>
                        </a:rPr>
                        <a:t>[s]</a:t>
                      </a:r>
                      <a:endParaRPr sz="2700">
                        <a:solidFill>
                          <a:schemeClr val="lt1"/>
                        </a:solidFill>
                      </a:endParaRPr>
                    </a:p>
                  </a:txBody>
                  <a:tcPr marT="91425" marB="91425" marR="91425" marL="91425" anchor="ctr">
                    <a:solidFill>
                      <a:srgbClr val="1E64C8"/>
                    </a:solidFill>
                  </a:tcPr>
                </a:tc>
              </a:tr>
              <a:tr h="477600">
                <a:tc>
                  <a:txBody>
                    <a:bodyPr/>
                    <a:lstStyle/>
                    <a:p>
                      <a:pPr indent="0" lvl="0" marL="0" rtl="0" algn="ctr">
                        <a:spcBef>
                          <a:spcPts val="0"/>
                        </a:spcBef>
                        <a:spcAft>
                          <a:spcPts val="0"/>
                        </a:spcAft>
                        <a:buNone/>
                      </a:pPr>
                      <a:r>
                        <a:rPr lang="en-GB" sz="2300">
                          <a:solidFill>
                            <a:schemeClr val="dk1"/>
                          </a:solidFill>
                        </a:rPr>
                        <a:t>0.2959</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2.205</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GB" sz="2300">
                          <a:solidFill>
                            <a:schemeClr val="dk1"/>
                          </a:solidFill>
                        </a:rPr>
                        <a:t>0.242</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0.051</a:t>
                      </a:r>
                      <a:endParaRPr/>
                    </a:p>
                  </a:txBody>
                  <a:tcPr marT="91425" marB="91425" marR="91425" marL="91425" anchor="ctr"/>
                </a:tc>
              </a:tr>
              <a:tr h="477600">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r>
              <a:tr h="477600">
                <a:tc>
                  <a:txBody>
                    <a:bodyPr/>
                    <a:lstStyle/>
                    <a:p>
                      <a:pPr indent="0" lvl="0" marL="0" rtl="0" algn="ctr">
                        <a:spcBef>
                          <a:spcPts val="0"/>
                        </a:spcBef>
                        <a:spcAft>
                          <a:spcPts val="0"/>
                        </a:spcAft>
                        <a:buNone/>
                      </a:pPr>
                      <a:r>
                        <a:rPr lang="en-GB" sz="2300">
                          <a:solidFill>
                            <a:schemeClr val="dk1"/>
                          </a:solidFill>
                        </a:rPr>
                        <a:t>0.9794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4.795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0.327</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0.1731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77600">
                <a:tc>
                  <a:txBody>
                    <a:bodyPr/>
                    <a:lstStyle/>
                    <a:p>
                      <a:pPr indent="0" lvl="0" marL="0" rtl="0" algn="ctr">
                        <a:spcBef>
                          <a:spcPts val="0"/>
                        </a:spcBef>
                        <a:spcAft>
                          <a:spcPts val="0"/>
                        </a:spcAft>
                        <a:buNone/>
                      </a:pPr>
                      <a:r>
                        <a:rPr lang="en-GB" sz="2300">
                          <a:solidFill>
                            <a:schemeClr val="dk1"/>
                          </a:solidFill>
                        </a:rPr>
                        <a:t>0.3740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1.744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0.286</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0.0340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53" name="Google Shape;453;p27"/>
          <p:cNvSpPr/>
          <p:nvPr/>
        </p:nvSpPr>
        <p:spPr>
          <a:xfrm>
            <a:off x="9570100" y="3534385"/>
            <a:ext cx="1863200" cy="559025"/>
          </a:xfrm>
          <a:custGeom>
            <a:rect b="b" l="l" r="r" t="t"/>
            <a:pathLst>
              <a:path extrusionOk="0" h="22361" w="74528">
                <a:moveTo>
                  <a:pt x="0" y="22361"/>
                </a:moveTo>
                <a:cubicBezTo>
                  <a:pt x="4423" y="18973"/>
                  <a:pt x="18256" y="5234"/>
                  <a:pt x="26537" y="2035"/>
                </a:cubicBezTo>
                <a:cubicBezTo>
                  <a:pt x="34818" y="-1164"/>
                  <a:pt x="41688" y="-223"/>
                  <a:pt x="49686" y="3165"/>
                </a:cubicBezTo>
                <a:cubicBezTo>
                  <a:pt x="57685" y="6553"/>
                  <a:pt x="70388" y="19162"/>
                  <a:pt x="74528" y="22361"/>
                </a:cubicBezTo>
              </a:path>
            </a:pathLst>
          </a:custGeom>
          <a:noFill/>
          <a:ln cap="flat" cmpd="sng" w="28575">
            <a:solidFill>
              <a:schemeClr val="dk2"/>
            </a:solidFill>
            <a:prstDash val="solid"/>
            <a:round/>
            <a:headEnd len="med" w="med" type="triangle"/>
            <a:tailEnd len="med" w="med" type="triangle"/>
          </a:ln>
        </p:spPr>
      </p:sp>
      <p:sp>
        <p:nvSpPr>
          <p:cNvPr id="454" name="Google Shape;454;p27"/>
          <p:cNvSpPr/>
          <p:nvPr/>
        </p:nvSpPr>
        <p:spPr>
          <a:xfrm>
            <a:off x="9584225" y="3203330"/>
            <a:ext cx="3359400" cy="890075"/>
          </a:xfrm>
          <a:custGeom>
            <a:rect b="b" l="l" r="r" t="t"/>
            <a:pathLst>
              <a:path extrusionOk="0" h="35603" w="134376">
                <a:moveTo>
                  <a:pt x="0" y="35039"/>
                </a:moveTo>
                <a:cubicBezTo>
                  <a:pt x="9598" y="29581"/>
                  <a:pt x="41217" y="6996"/>
                  <a:pt x="57590" y="2291"/>
                </a:cubicBezTo>
                <a:cubicBezTo>
                  <a:pt x="73964" y="-2414"/>
                  <a:pt x="85443" y="1256"/>
                  <a:pt x="98241" y="6808"/>
                </a:cubicBezTo>
                <a:cubicBezTo>
                  <a:pt x="111039" y="12360"/>
                  <a:pt x="128354" y="30804"/>
                  <a:pt x="134376" y="35603"/>
                </a:cubicBezTo>
              </a:path>
            </a:pathLst>
          </a:custGeom>
          <a:noFill/>
          <a:ln cap="flat" cmpd="sng" w="28575">
            <a:solidFill>
              <a:schemeClr val="dk2"/>
            </a:solidFill>
            <a:prstDash val="solid"/>
            <a:round/>
            <a:headEnd len="med" w="med" type="triangle"/>
            <a:tailEnd len="med" w="med" type="triangle"/>
          </a:ln>
        </p:spPr>
      </p:sp>
      <p:sp>
        <p:nvSpPr>
          <p:cNvPr id="455" name="Google Shape;455;p27"/>
          <p:cNvSpPr/>
          <p:nvPr/>
        </p:nvSpPr>
        <p:spPr>
          <a:xfrm>
            <a:off x="9513650" y="2893331"/>
            <a:ext cx="4615650" cy="1214200"/>
          </a:xfrm>
          <a:custGeom>
            <a:rect b="b" l="l" r="r" t="t"/>
            <a:pathLst>
              <a:path extrusionOk="0" h="48568" w="184626">
                <a:moveTo>
                  <a:pt x="0" y="48568"/>
                </a:moveTo>
                <a:cubicBezTo>
                  <a:pt x="17785" y="40475"/>
                  <a:pt x="75940" y="200"/>
                  <a:pt x="106711" y="12"/>
                </a:cubicBezTo>
                <a:cubicBezTo>
                  <a:pt x="137482" y="-176"/>
                  <a:pt x="171640" y="39535"/>
                  <a:pt x="184626" y="47439"/>
                </a:cubicBezTo>
              </a:path>
            </a:pathLst>
          </a:custGeom>
          <a:noFill/>
          <a:ln cap="flat" cmpd="sng" w="28575">
            <a:solidFill>
              <a:schemeClr val="dk2"/>
            </a:solidFill>
            <a:prstDash val="solid"/>
            <a:round/>
            <a:headEnd len="med" w="med" type="triangle"/>
            <a:tailEnd len="med" w="med" type="triangle"/>
          </a:ln>
        </p:spPr>
      </p:sp>
      <p:cxnSp>
        <p:nvCxnSpPr>
          <p:cNvPr id="456" name="Google Shape;456;p27"/>
          <p:cNvCxnSpPr/>
          <p:nvPr/>
        </p:nvCxnSpPr>
        <p:spPr>
          <a:xfrm flipH="1" rot="10800000">
            <a:off x="9640675" y="2540750"/>
            <a:ext cx="4502700" cy="14100"/>
          </a:xfrm>
          <a:prstGeom prst="straightConnector1">
            <a:avLst/>
          </a:prstGeom>
          <a:noFill/>
          <a:ln cap="flat" cmpd="sng" w="28575">
            <a:solidFill>
              <a:schemeClr val="dk2"/>
            </a:solidFill>
            <a:prstDash val="dot"/>
            <a:round/>
            <a:headEnd len="med" w="med" type="none"/>
            <a:tailEnd len="med" w="med" type="none"/>
          </a:ln>
        </p:spPr>
      </p:cxnSp>
      <p:cxnSp>
        <p:nvCxnSpPr>
          <p:cNvPr id="457" name="Google Shape;457;p27"/>
          <p:cNvCxnSpPr>
            <a:stCxn id="458" idx="0"/>
          </p:cNvCxnSpPr>
          <p:nvPr/>
        </p:nvCxnSpPr>
        <p:spPr>
          <a:xfrm flipH="1" rot="10800000">
            <a:off x="9624850" y="2554825"/>
            <a:ext cx="1800" cy="1550100"/>
          </a:xfrm>
          <a:prstGeom prst="straightConnector1">
            <a:avLst/>
          </a:prstGeom>
          <a:noFill/>
          <a:ln cap="flat" cmpd="sng" w="28575">
            <a:solidFill>
              <a:schemeClr val="dk2"/>
            </a:solidFill>
            <a:prstDash val="dot"/>
            <a:round/>
            <a:headEnd len="med" w="med" type="none"/>
            <a:tailEnd len="med" w="med" type="none"/>
          </a:ln>
        </p:spPr>
      </p:cxnSp>
      <p:cxnSp>
        <p:nvCxnSpPr>
          <p:cNvPr id="459" name="Google Shape;459;p27"/>
          <p:cNvCxnSpPr>
            <a:stCxn id="460" idx="0"/>
          </p:cNvCxnSpPr>
          <p:nvPr/>
        </p:nvCxnSpPr>
        <p:spPr>
          <a:xfrm rot="10800000">
            <a:off x="11136900" y="2540800"/>
            <a:ext cx="9000" cy="1571400"/>
          </a:xfrm>
          <a:prstGeom prst="straightConnector1">
            <a:avLst/>
          </a:prstGeom>
          <a:noFill/>
          <a:ln cap="flat" cmpd="sng" w="28575">
            <a:solidFill>
              <a:schemeClr val="dk2"/>
            </a:solidFill>
            <a:prstDash val="dot"/>
            <a:round/>
            <a:headEnd len="med" w="med" type="none"/>
            <a:tailEnd len="med" w="med" type="none"/>
          </a:ln>
        </p:spPr>
      </p:cxnSp>
      <p:cxnSp>
        <p:nvCxnSpPr>
          <p:cNvPr id="461" name="Google Shape;461;p27"/>
          <p:cNvCxnSpPr>
            <a:stCxn id="462" idx="0"/>
          </p:cNvCxnSpPr>
          <p:nvPr/>
        </p:nvCxnSpPr>
        <p:spPr>
          <a:xfrm flipH="1" rot="10800000">
            <a:off x="12635675" y="2554900"/>
            <a:ext cx="11700" cy="1557300"/>
          </a:xfrm>
          <a:prstGeom prst="straightConnector1">
            <a:avLst/>
          </a:prstGeom>
          <a:noFill/>
          <a:ln cap="flat" cmpd="sng" w="28575">
            <a:solidFill>
              <a:schemeClr val="dk2"/>
            </a:solidFill>
            <a:prstDash val="dot"/>
            <a:round/>
            <a:headEnd len="med" w="med" type="none"/>
            <a:tailEnd len="med" w="med" type="none"/>
          </a:ln>
        </p:spPr>
      </p:cxnSp>
      <p:cxnSp>
        <p:nvCxnSpPr>
          <p:cNvPr id="463" name="Google Shape;463;p27"/>
          <p:cNvCxnSpPr>
            <a:stCxn id="464" idx="0"/>
          </p:cNvCxnSpPr>
          <p:nvPr/>
        </p:nvCxnSpPr>
        <p:spPr>
          <a:xfrm rot="10800000">
            <a:off x="14129200" y="2526625"/>
            <a:ext cx="17100" cy="1578300"/>
          </a:xfrm>
          <a:prstGeom prst="straightConnector1">
            <a:avLst/>
          </a:prstGeom>
          <a:noFill/>
          <a:ln cap="flat" cmpd="sng" w="28575">
            <a:solidFill>
              <a:schemeClr val="dk2"/>
            </a:solidFill>
            <a:prstDash val="dot"/>
            <a:round/>
            <a:headEnd len="med" w="med" type="none"/>
            <a:tailEnd len="med" w="med" type="none"/>
          </a:ln>
        </p:spPr>
      </p:cxnSp>
      <p:cxnSp>
        <p:nvCxnSpPr>
          <p:cNvPr id="465" name="Google Shape;465;p27"/>
          <p:cNvCxnSpPr/>
          <p:nvPr/>
        </p:nvCxnSpPr>
        <p:spPr>
          <a:xfrm flipH="1" rot="-5400000">
            <a:off x="12216550" y="675025"/>
            <a:ext cx="1600200" cy="5259600"/>
          </a:xfrm>
          <a:prstGeom prst="bentConnector3">
            <a:avLst>
              <a:gd fmla="val -63906" name="adj1"/>
            </a:avLst>
          </a:prstGeom>
          <a:noFill/>
          <a:ln cap="flat" cmpd="sng" w="28575">
            <a:solidFill>
              <a:schemeClr val="dk2"/>
            </a:solidFill>
            <a:prstDash val="dot"/>
            <a:round/>
            <a:headEnd len="med" w="med" type="none"/>
            <a:tailEnd len="med" w="med" type="triangle"/>
          </a:ln>
        </p:spPr>
      </p:cxnSp>
      <p:sp>
        <p:nvSpPr>
          <p:cNvPr id="466" name="Google Shape;466;p27"/>
          <p:cNvSpPr txBox="1"/>
          <p:nvPr/>
        </p:nvSpPr>
        <p:spPr>
          <a:xfrm>
            <a:off x="10628750" y="1081350"/>
            <a:ext cx="4742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t>Used as predictors for the </a:t>
            </a:r>
            <a:r>
              <a:rPr b="1" lang="en-GB" sz="2000"/>
              <a:t>t</a:t>
            </a:r>
            <a:r>
              <a:rPr b="1" lang="en-GB" sz="2000"/>
              <a:t>arget</a:t>
            </a:r>
            <a:endParaRPr b="1" sz="2000"/>
          </a:p>
        </p:txBody>
      </p:sp>
      <p:sp>
        <p:nvSpPr>
          <p:cNvPr id="467" name="Google Shape;467;p27"/>
          <p:cNvSpPr/>
          <p:nvPr/>
        </p:nvSpPr>
        <p:spPr>
          <a:xfrm>
            <a:off x="273925" y="3232275"/>
            <a:ext cx="8286000" cy="30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900"/>
              <a:t>CONSEQUENCES</a:t>
            </a:r>
            <a:endParaRPr b="1" sz="2900"/>
          </a:p>
          <a:p>
            <a:pPr indent="0" lvl="0" marL="0" rtl="0" algn="l">
              <a:spcBef>
                <a:spcPts val="0"/>
              </a:spcBef>
              <a:spcAft>
                <a:spcPts val="0"/>
              </a:spcAft>
              <a:buNone/>
            </a:pPr>
            <a:r>
              <a:t/>
            </a:r>
            <a:endParaRPr b="1" sz="2900"/>
          </a:p>
          <a:p>
            <a:pPr indent="-412750" lvl="0" marL="457200" rtl="0" algn="l">
              <a:spcBef>
                <a:spcPts val="0"/>
              </a:spcBef>
              <a:spcAft>
                <a:spcPts val="0"/>
              </a:spcAft>
              <a:buSzPts val="2900"/>
              <a:buChar char="●"/>
            </a:pPr>
            <a:r>
              <a:rPr lang="en-GB" sz="2900"/>
              <a:t>I</a:t>
            </a:r>
            <a:r>
              <a:rPr lang="en-GB" sz="2900"/>
              <a:t>ncrease in the standard errors of each feature</a:t>
            </a:r>
            <a:endParaRPr sz="2900"/>
          </a:p>
          <a:p>
            <a:pPr indent="-412750" lvl="0" marL="457200" rtl="0" algn="l">
              <a:spcBef>
                <a:spcPts val="0"/>
              </a:spcBef>
              <a:spcAft>
                <a:spcPts val="0"/>
              </a:spcAft>
              <a:buSzPts val="2900"/>
              <a:buChar char="●"/>
            </a:pPr>
            <a:r>
              <a:rPr lang="en-GB" sz="2900"/>
              <a:t>Numerical instability</a:t>
            </a:r>
            <a:endParaRPr sz="2900"/>
          </a:p>
          <a:p>
            <a:pPr indent="-412750" lvl="0" marL="457200" rtl="0" algn="l">
              <a:spcBef>
                <a:spcPts val="0"/>
              </a:spcBef>
              <a:spcAft>
                <a:spcPts val="0"/>
              </a:spcAft>
              <a:buSzPts val="2900"/>
              <a:buChar char="●"/>
            </a:pPr>
            <a:r>
              <a:rPr lang="en-GB" sz="2900"/>
              <a:t>Unreliable models</a:t>
            </a:r>
            <a:endParaRPr sz="2900"/>
          </a:p>
        </p:txBody>
      </p:sp>
      <p:sp>
        <p:nvSpPr>
          <p:cNvPr id="468" name="Google Shape;468;p27"/>
          <p:cNvSpPr/>
          <p:nvPr/>
        </p:nvSpPr>
        <p:spPr>
          <a:xfrm>
            <a:off x="959825" y="6478775"/>
            <a:ext cx="16656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t>VIF</a:t>
            </a:r>
            <a:endParaRPr b="1" sz="3000"/>
          </a:p>
        </p:txBody>
      </p:sp>
      <p:sp>
        <p:nvSpPr>
          <p:cNvPr id="469" name="Google Shape;469;p27"/>
          <p:cNvSpPr/>
          <p:nvPr/>
        </p:nvSpPr>
        <p:spPr>
          <a:xfrm>
            <a:off x="2904850" y="6478775"/>
            <a:ext cx="29106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600"/>
              <a:t>Condition Index</a:t>
            </a:r>
            <a:endParaRPr b="1" sz="2600"/>
          </a:p>
        </p:txBody>
      </p:sp>
      <p:sp>
        <p:nvSpPr>
          <p:cNvPr id="470" name="Google Shape;470;p27"/>
          <p:cNvSpPr/>
          <p:nvPr/>
        </p:nvSpPr>
        <p:spPr>
          <a:xfrm>
            <a:off x="6217625" y="6478775"/>
            <a:ext cx="16656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t>VD</a:t>
            </a:r>
            <a:endParaRPr b="1" sz="3000"/>
          </a:p>
        </p:txBody>
      </p:sp>
      <p:cxnSp>
        <p:nvCxnSpPr>
          <p:cNvPr id="471" name="Google Shape;471;p27"/>
          <p:cNvCxnSpPr>
            <a:stCxn id="469" idx="3"/>
            <a:endCxn id="470" idx="1"/>
          </p:cNvCxnSpPr>
          <p:nvPr/>
        </p:nvCxnSpPr>
        <p:spPr>
          <a:xfrm>
            <a:off x="5815450" y="6852125"/>
            <a:ext cx="402300" cy="0"/>
          </a:xfrm>
          <a:prstGeom prst="straightConnector1">
            <a:avLst/>
          </a:prstGeom>
          <a:noFill/>
          <a:ln cap="flat" cmpd="sng" w="28575">
            <a:solidFill>
              <a:schemeClr val="dk2"/>
            </a:solidFill>
            <a:prstDash val="solid"/>
            <a:round/>
            <a:headEnd len="med" w="med" type="none"/>
            <a:tailEnd len="med" w="med" type="triangle"/>
          </a:ln>
        </p:spPr>
      </p:cxnSp>
      <p:sp>
        <p:nvSpPr>
          <p:cNvPr id="472" name="Google Shape;472;p27"/>
          <p:cNvSpPr txBox="1"/>
          <p:nvPr/>
        </p:nvSpPr>
        <p:spPr>
          <a:xfrm>
            <a:off x="684100" y="6996825"/>
            <a:ext cx="25752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Variance Inflation Factor</a:t>
            </a:r>
            <a:endParaRPr b="1" sz="1500">
              <a:solidFill>
                <a:srgbClr val="658AA9"/>
              </a:solidFill>
            </a:endParaRPr>
          </a:p>
        </p:txBody>
      </p:sp>
      <p:sp>
        <p:nvSpPr>
          <p:cNvPr id="473" name="Google Shape;473;p27"/>
          <p:cNvSpPr txBox="1"/>
          <p:nvPr/>
        </p:nvSpPr>
        <p:spPr>
          <a:xfrm>
            <a:off x="6441650" y="6991100"/>
            <a:ext cx="25752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Variance Decomposition</a:t>
            </a:r>
            <a:endParaRPr b="1" sz="1500">
              <a:solidFill>
                <a:srgbClr val="658AA9"/>
              </a:solidFill>
            </a:endParaRPr>
          </a:p>
        </p:txBody>
      </p:sp>
      <p:sp>
        <p:nvSpPr>
          <p:cNvPr id="474" name="Google Shape;474;p27"/>
          <p:cNvSpPr txBox="1"/>
          <p:nvPr/>
        </p:nvSpPr>
        <p:spPr>
          <a:xfrm>
            <a:off x="9333350" y="2148150"/>
            <a:ext cx="4742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t>Features / Variables</a:t>
            </a:r>
            <a:endParaRPr b="1" sz="2000"/>
          </a:p>
        </p:txBody>
      </p:sp>
      <p:sp>
        <p:nvSpPr>
          <p:cNvPr id="475" name="Google Shape;475;p27"/>
          <p:cNvSpPr txBox="1"/>
          <p:nvPr/>
        </p:nvSpPr>
        <p:spPr>
          <a:xfrm>
            <a:off x="10183650" y="7794550"/>
            <a:ext cx="69240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[W.-M Lee, 2021]</a:t>
            </a:r>
            <a:endParaRPr b="1" sz="1500">
              <a:solidFill>
                <a:srgbClr val="658AA9"/>
              </a:solidFill>
            </a:endParaRPr>
          </a:p>
          <a:p>
            <a:pPr indent="0" lvl="0" marL="0" rtl="0" algn="r">
              <a:lnSpc>
                <a:spcPct val="121428"/>
              </a:lnSpc>
              <a:spcBef>
                <a:spcPts val="0"/>
              </a:spcBef>
              <a:spcAft>
                <a:spcPts val="0"/>
              </a:spcAft>
              <a:buNone/>
            </a:pPr>
            <a:r>
              <a:rPr b="1" lang="en-GB" sz="1500">
                <a:solidFill>
                  <a:srgbClr val="658AA9"/>
                </a:solidFill>
              </a:rPr>
              <a:t>[D.Besley, E. Kuh, and R. Welsch, 2004]</a:t>
            </a:r>
            <a:endParaRPr b="1" sz="1500">
              <a:solidFill>
                <a:srgbClr val="658AA9"/>
              </a:solidFill>
            </a:endParaRPr>
          </a:p>
          <a:p>
            <a:pPr indent="0" lvl="0" marL="0" rtl="0" algn="r">
              <a:lnSpc>
                <a:spcPct val="121428"/>
              </a:lnSpc>
              <a:spcBef>
                <a:spcPts val="0"/>
              </a:spcBef>
              <a:spcAft>
                <a:spcPts val="0"/>
              </a:spcAft>
              <a:buNone/>
            </a:pPr>
            <a:r>
              <a:rPr b="1" lang="en-GB" sz="1500">
                <a:solidFill>
                  <a:srgbClr val="658AA9"/>
                </a:solidFill>
              </a:rPr>
              <a:t>[R. M. O’Brien, 2007]</a:t>
            </a:r>
            <a:endParaRPr b="1" sz="1500">
              <a:solidFill>
                <a:srgbClr val="658AA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28"/>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28"/>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83" name="Google Shape;483;p28"/>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84" name="Google Shape;484;p28"/>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5" name="Google Shape;485;p28"/>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486" name="Google Shape;486;p28"/>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487" name="Google Shape;487;p28"/>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488" name="Google Shape;488;p28"/>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Clr>
                <a:schemeClr val="dk1"/>
              </a:buClr>
              <a:buSzPts val="1100"/>
              <a:buFont typeface="Arial"/>
              <a:buNone/>
            </a:pPr>
            <a:r>
              <a:rPr b="1" lang="en-GB" sz="4500">
                <a:solidFill>
                  <a:schemeClr val="dk2"/>
                </a:solidFill>
              </a:rPr>
              <a:t>VARIANCE INFLATION FACTOR</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489" name="Google Shape;489;p28"/>
          <p:cNvPicPr preferRelativeResize="0"/>
          <p:nvPr/>
        </p:nvPicPr>
        <p:blipFill rotWithShape="1">
          <a:blip r:embed="rId5">
            <a:alphaModFix/>
          </a:blip>
          <a:srcRect b="0" l="0" r="27818" t="0"/>
          <a:stretch/>
        </p:blipFill>
        <p:spPr>
          <a:xfrm>
            <a:off x="547625" y="2788050"/>
            <a:ext cx="1753150" cy="828675"/>
          </a:xfrm>
          <a:prstGeom prst="rect">
            <a:avLst/>
          </a:prstGeom>
          <a:noFill/>
          <a:ln>
            <a:noFill/>
          </a:ln>
        </p:spPr>
      </p:pic>
      <p:pic>
        <p:nvPicPr>
          <p:cNvPr id="490" name="Google Shape;490;p28"/>
          <p:cNvPicPr preferRelativeResize="0"/>
          <p:nvPr/>
        </p:nvPicPr>
        <p:blipFill>
          <a:blip r:embed="rId6">
            <a:alphaModFix/>
          </a:blip>
          <a:stretch>
            <a:fillRect/>
          </a:stretch>
        </p:blipFill>
        <p:spPr>
          <a:xfrm>
            <a:off x="3891025" y="2788050"/>
            <a:ext cx="3177875" cy="852778"/>
          </a:xfrm>
          <a:prstGeom prst="rect">
            <a:avLst/>
          </a:prstGeom>
          <a:noFill/>
          <a:ln cap="flat" cmpd="sng" w="9525">
            <a:solidFill>
              <a:schemeClr val="lt1"/>
            </a:solidFill>
            <a:prstDash val="solid"/>
            <a:round/>
            <a:headEnd len="sm" w="sm" type="none"/>
            <a:tailEnd len="sm" w="sm" type="none"/>
          </a:ln>
        </p:spPr>
      </p:pic>
      <p:pic>
        <p:nvPicPr>
          <p:cNvPr id="491" name="Google Shape;491;p28"/>
          <p:cNvPicPr preferRelativeResize="0"/>
          <p:nvPr/>
        </p:nvPicPr>
        <p:blipFill>
          <a:blip r:embed="rId7">
            <a:alphaModFix/>
          </a:blip>
          <a:stretch>
            <a:fillRect/>
          </a:stretch>
        </p:blipFill>
        <p:spPr>
          <a:xfrm>
            <a:off x="9723338" y="1716225"/>
            <a:ext cx="5276850" cy="1905000"/>
          </a:xfrm>
          <a:prstGeom prst="rect">
            <a:avLst/>
          </a:prstGeom>
          <a:noFill/>
          <a:ln cap="flat" cmpd="sng" w="9525">
            <a:solidFill>
              <a:schemeClr val="lt1"/>
            </a:solidFill>
            <a:prstDash val="solid"/>
            <a:round/>
            <a:headEnd len="sm" w="sm" type="none"/>
            <a:tailEnd len="sm" w="sm" type="none"/>
          </a:ln>
        </p:spPr>
      </p:pic>
      <p:pic>
        <p:nvPicPr>
          <p:cNvPr id="492" name="Google Shape;492;p28"/>
          <p:cNvPicPr preferRelativeResize="0"/>
          <p:nvPr/>
        </p:nvPicPr>
        <p:blipFill>
          <a:blip r:embed="rId8">
            <a:alphaModFix/>
          </a:blip>
          <a:stretch>
            <a:fillRect/>
          </a:stretch>
        </p:blipFill>
        <p:spPr>
          <a:xfrm>
            <a:off x="2243800" y="4087600"/>
            <a:ext cx="2572250" cy="1478300"/>
          </a:xfrm>
          <a:prstGeom prst="rect">
            <a:avLst/>
          </a:prstGeom>
          <a:noFill/>
          <a:ln>
            <a:noFill/>
          </a:ln>
        </p:spPr>
      </p:pic>
      <p:sp>
        <p:nvSpPr>
          <p:cNvPr id="493" name="Google Shape;493;p28"/>
          <p:cNvSpPr txBox="1"/>
          <p:nvPr/>
        </p:nvSpPr>
        <p:spPr>
          <a:xfrm>
            <a:off x="10183650" y="7794550"/>
            <a:ext cx="69240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[D.Besley, E. Kuh, and R. Welsch, 2004]</a:t>
            </a:r>
            <a:endParaRPr b="1" sz="1500">
              <a:solidFill>
                <a:srgbClr val="658AA9"/>
              </a:solidFill>
            </a:endParaRPr>
          </a:p>
          <a:p>
            <a:pPr indent="0" lvl="0" marL="0" rtl="0" algn="r">
              <a:lnSpc>
                <a:spcPct val="121428"/>
              </a:lnSpc>
              <a:spcBef>
                <a:spcPts val="0"/>
              </a:spcBef>
              <a:spcAft>
                <a:spcPts val="0"/>
              </a:spcAft>
              <a:buNone/>
            </a:pPr>
            <a:r>
              <a:rPr b="1" lang="en-GB" sz="1500">
                <a:solidFill>
                  <a:srgbClr val="658AA9"/>
                </a:solidFill>
              </a:rPr>
              <a:t>[R. M. O’Brien, 2007]</a:t>
            </a:r>
            <a:endParaRPr b="1" sz="1500">
              <a:solidFill>
                <a:srgbClr val="658AA9"/>
              </a:solidFill>
            </a:endParaRPr>
          </a:p>
        </p:txBody>
      </p:sp>
      <p:graphicFrame>
        <p:nvGraphicFramePr>
          <p:cNvPr id="494" name="Google Shape;494;p28"/>
          <p:cNvGraphicFramePr/>
          <p:nvPr/>
        </p:nvGraphicFramePr>
        <p:xfrm>
          <a:off x="8885188" y="4114800"/>
          <a:ext cx="3000000" cy="3000000"/>
        </p:xfrm>
        <a:graphic>
          <a:graphicData uri="http://schemas.openxmlformats.org/drawingml/2006/table">
            <a:tbl>
              <a:tblPr>
                <a:noFill/>
                <a:tableStyleId>{613EE1A8-2D0C-40C8-9B82-A81728570A35}</a:tableStyleId>
              </a:tblPr>
              <a:tblGrid>
                <a:gridCol w="1500200"/>
                <a:gridCol w="1500200"/>
                <a:gridCol w="1500200"/>
                <a:gridCol w="1500200"/>
                <a:gridCol w="1500200"/>
              </a:tblGrid>
              <a:tr h="477600">
                <a:tc>
                  <a:txBody>
                    <a:bodyPr/>
                    <a:lstStyle/>
                    <a:p>
                      <a:pPr indent="0" lvl="0" marL="0" rtl="0" algn="ctr">
                        <a:spcBef>
                          <a:spcPts val="0"/>
                        </a:spcBef>
                        <a:spcAft>
                          <a:spcPts val="0"/>
                        </a:spcAft>
                        <a:buNone/>
                      </a:pPr>
                      <a:r>
                        <a:rPr b="1" lang="en-GB" sz="2300"/>
                        <a:t>I</a:t>
                      </a:r>
                      <a:r>
                        <a:rPr b="1" baseline="-25000" lang="en-GB" sz="2300"/>
                        <a:t>p</a:t>
                      </a:r>
                      <a:r>
                        <a:rPr lang="en-GB" sz="2300">
                          <a:solidFill>
                            <a:schemeClr val="dk1"/>
                          </a:solidFill>
                        </a:rPr>
                        <a:t> [MA]</a:t>
                      </a:r>
                      <a:endParaRPr sz="2300"/>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300">
                          <a:solidFill>
                            <a:schemeClr val="dk1"/>
                          </a:solidFill>
                        </a:rPr>
                        <a:t>B</a:t>
                      </a:r>
                      <a:r>
                        <a:rPr b="1" baseline="-25000" lang="en-GB" sz="2300">
                          <a:solidFill>
                            <a:schemeClr val="dk1"/>
                          </a:solidFill>
                        </a:rPr>
                        <a:t>t</a:t>
                      </a:r>
                      <a:r>
                        <a:rPr b="1" lang="en-GB" sz="2300">
                          <a:solidFill>
                            <a:schemeClr val="dk1"/>
                          </a:solidFill>
                        </a:rPr>
                        <a:t> </a:t>
                      </a:r>
                      <a:r>
                        <a:rPr lang="en-GB" sz="2300">
                          <a:solidFill>
                            <a:schemeClr val="dk1"/>
                          </a:solidFill>
                        </a:rPr>
                        <a:t>[T]</a:t>
                      </a:r>
                      <a:endParaRPr baseline="-25000"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lang="en-GB" sz="2300">
                          <a:solidFill>
                            <a:schemeClr val="dk1"/>
                          </a:solidFill>
                        </a:rPr>
                        <a:t>….</a:t>
                      </a:r>
                      <a:endParaRPr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300">
                          <a:solidFill>
                            <a:schemeClr val="dk1"/>
                          </a:solidFill>
                        </a:rPr>
                        <a:t>ϵ</a:t>
                      </a:r>
                      <a:endParaRPr b="1" baseline="-25000"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700">
                          <a:solidFill>
                            <a:schemeClr val="lt1"/>
                          </a:solidFill>
                        </a:rPr>
                        <a:t>τ</a:t>
                      </a:r>
                      <a:r>
                        <a:rPr b="1" baseline="-25000" lang="en-GB" sz="2700">
                          <a:solidFill>
                            <a:schemeClr val="lt1"/>
                          </a:solidFill>
                        </a:rPr>
                        <a:t>E,th</a:t>
                      </a:r>
                      <a:r>
                        <a:rPr b="1" lang="en-GB" sz="2700">
                          <a:solidFill>
                            <a:schemeClr val="lt1"/>
                          </a:solidFill>
                        </a:rPr>
                        <a:t> </a:t>
                      </a:r>
                      <a:r>
                        <a:rPr lang="en-GB" sz="2700">
                          <a:solidFill>
                            <a:schemeClr val="lt1"/>
                          </a:solidFill>
                        </a:rPr>
                        <a:t>[s]</a:t>
                      </a:r>
                      <a:endParaRPr sz="2700">
                        <a:solidFill>
                          <a:schemeClr val="lt1"/>
                        </a:solidFill>
                      </a:endParaRPr>
                    </a:p>
                  </a:txBody>
                  <a:tcPr marT="91425" marB="91425" marR="91425" marL="91425" anchor="ctr">
                    <a:solidFill>
                      <a:srgbClr val="1E64C8"/>
                    </a:solidFill>
                  </a:tcPr>
                </a:tc>
              </a:tr>
              <a:tr h="477600">
                <a:tc>
                  <a:txBody>
                    <a:bodyPr/>
                    <a:lstStyle/>
                    <a:p>
                      <a:pPr indent="0" lvl="0" marL="0" rtl="0" algn="ctr">
                        <a:spcBef>
                          <a:spcPts val="0"/>
                        </a:spcBef>
                        <a:spcAft>
                          <a:spcPts val="0"/>
                        </a:spcAft>
                        <a:buNone/>
                      </a:pPr>
                      <a:r>
                        <a:rPr lang="en-GB" sz="2300">
                          <a:solidFill>
                            <a:schemeClr val="dk1"/>
                          </a:solidFill>
                        </a:rPr>
                        <a:t>0.2959</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2.205</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0.242</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0.051</a:t>
                      </a:r>
                      <a:endParaRPr/>
                    </a:p>
                  </a:txBody>
                  <a:tcPr marT="91425" marB="91425" marR="91425" marL="91425" anchor="ctr"/>
                </a:tc>
              </a:tr>
              <a:tr h="477600">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r>
              <a:tr h="477600">
                <a:tc>
                  <a:txBody>
                    <a:bodyPr/>
                    <a:lstStyle/>
                    <a:p>
                      <a:pPr indent="0" lvl="0" marL="0" rtl="0" algn="ctr">
                        <a:spcBef>
                          <a:spcPts val="0"/>
                        </a:spcBef>
                        <a:spcAft>
                          <a:spcPts val="0"/>
                        </a:spcAft>
                        <a:buNone/>
                      </a:pPr>
                      <a:r>
                        <a:rPr lang="en-GB" sz="2300">
                          <a:solidFill>
                            <a:schemeClr val="dk1"/>
                          </a:solidFill>
                        </a:rPr>
                        <a:t>0.9794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4.795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0.327</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0.1731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77600">
                <a:tc>
                  <a:txBody>
                    <a:bodyPr/>
                    <a:lstStyle/>
                    <a:p>
                      <a:pPr indent="0" lvl="0" marL="0" rtl="0" algn="ctr">
                        <a:spcBef>
                          <a:spcPts val="0"/>
                        </a:spcBef>
                        <a:spcAft>
                          <a:spcPts val="0"/>
                        </a:spcAft>
                        <a:buNone/>
                      </a:pPr>
                      <a:r>
                        <a:rPr lang="en-GB" sz="2300">
                          <a:solidFill>
                            <a:schemeClr val="dk1"/>
                          </a:solidFill>
                        </a:rPr>
                        <a:t>0.3740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1.744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0.286</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0.0340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495" name="Google Shape;495;p28"/>
          <p:cNvCxnSpPr/>
          <p:nvPr/>
        </p:nvCxnSpPr>
        <p:spPr>
          <a:xfrm>
            <a:off x="14868925" y="4124400"/>
            <a:ext cx="1693800" cy="2738400"/>
          </a:xfrm>
          <a:prstGeom prst="straightConnector1">
            <a:avLst/>
          </a:prstGeom>
          <a:noFill/>
          <a:ln cap="flat" cmpd="sng" w="76200">
            <a:solidFill>
              <a:srgbClr val="FF0000"/>
            </a:solidFill>
            <a:prstDash val="solid"/>
            <a:round/>
            <a:headEnd len="med" w="med" type="none"/>
            <a:tailEnd len="med" w="med" type="none"/>
          </a:ln>
        </p:spPr>
      </p:cxnSp>
      <p:cxnSp>
        <p:nvCxnSpPr>
          <p:cNvPr id="496" name="Google Shape;496;p28"/>
          <p:cNvCxnSpPr/>
          <p:nvPr/>
        </p:nvCxnSpPr>
        <p:spPr>
          <a:xfrm flipH="1">
            <a:off x="14967600" y="4053825"/>
            <a:ext cx="1552800" cy="2879400"/>
          </a:xfrm>
          <a:prstGeom prst="straightConnector1">
            <a:avLst/>
          </a:prstGeom>
          <a:noFill/>
          <a:ln cap="flat" cmpd="sng" w="76200">
            <a:solidFill>
              <a:srgbClr val="FF0000"/>
            </a:solidFill>
            <a:prstDash val="solid"/>
            <a:round/>
            <a:headEnd len="med" w="med" type="none"/>
            <a:tailEnd len="med" w="med" type="none"/>
          </a:ln>
        </p:spPr>
      </p:cxnSp>
      <p:sp>
        <p:nvSpPr>
          <p:cNvPr id="497" name="Google Shape;497;p28"/>
          <p:cNvSpPr/>
          <p:nvPr/>
        </p:nvSpPr>
        <p:spPr>
          <a:xfrm>
            <a:off x="8737875" y="3924025"/>
            <a:ext cx="1820700" cy="31476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29"/>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p29"/>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05" name="Google Shape;505;p29"/>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506" name="Google Shape;506;p29"/>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7" name="Google Shape;507;p29"/>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508" name="Google Shape;508;p29"/>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509" name="Google Shape;509;p29"/>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510" name="Google Shape;510;p29"/>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Clr>
                <a:schemeClr val="dk1"/>
              </a:buClr>
              <a:buSzPts val="1100"/>
              <a:buFont typeface="Arial"/>
              <a:buNone/>
            </a:pPr>
            <a:r>
              <a:rPr b="1" lang="en-GB" sz="4500">
                <a:solidFill>
                  <a:schemeClr val="dk2"/>
                </a:solidFill>
              </a:rPr>
              <a:t>VARIANCE INFLATION FACTOR</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511" name="Google Shape;511;p29"/>
          <p:cNvPicPr preferRelativeResize="0"/>
          <p:nvPr/>
        </p:nvPicPr>
        <p:blipFill>
          <a:blip r:embed="rId5">
            <a:alphaModFix/>
          </a:blip>
          <a:stretch>
            <a:fillRect/>
          </a:stretch>
        </p:blipFill>
        <p:spPr>
          <a:xfrm>
            <a:off x="3891025" y="2788050"/>
            <a:ext cx="3177875" cy="852778"/>
          </a:xfrm>
          <a:prstGeom prst="rect">
            <a:avLst/>
          </a:prstGeom>
          <a:noFill/>
          <a:ln cap="flat" cmpd="sng" w="9525">
            <a:solidFill>
              <a:schemeClr val="lt1"/>
            </a:solidFill>
            <a:prstDash val="solid"/>
            <a:round/>
            <a:headEnd len="sm" w="sm" type="none"/>
            <a:tailEnd len="sm" w="sm" type="none"/>
          </a:ln>
        </p:spPr>
      </p:pic>
      <p:pic>
        <p:nvPicPr>
          <p:cNvPr id="512" name="Google Shape;512;p29"/>
          <p:cNvPicPr preferRelativeResize="0"/>
          <p:nvPr/>
        </p:nvPicPr>
        <p:blipFill>
          <a:blip r:embed="rId6">
            <a:alphaModFix/>
          </a:blip>
          <a:stretch>
            <a:fillRect/>
          </a:stretch>
        </p:blipFill>
        <p:spPr>
          <a:xfrm>
            <a:off x="9723338" y="1716225"/>
            <a:ext cx="5276850" cy="1905000"/>
          </a:xfrm>
          <a:prstGeom prst="rect">
            <a:avLst/>
          </a:prstGeom>
          <a:noFill/>
          <a:ln cap="flat" cmpd="sng" w="9525">
            <a:solidFill>
              <a:schemeClr val="lt1"/>
            </a:solidFill>
            <a:prstDash val="solid"/>
            <a:round/>
            <a:headEnd len="sm" w="sm" type="none"/>
            <a:tailEnd len="sm" w="sm" type="none"/>
          </a:ln>
        </p:spPr>
      </p:pic>
      <p:pic>
        <p:nvPicPr>
          <p:cNvPr id="513" name="Google Shape;513;p29"/>
          <p:cNvPicPr preferRelativeResize="0"/>
          <p:nvPr/>
        </p:nvPicPr>
        <p:blipFill>
          <a:blip r:embed="rId7">
            <a:alphaModFix/>
          </a:blip>
          <a:stretch>
            <a:fillRect/>
          </a:stretch>
        </p:blipFill>
        <p:spPr>
          <a:xfrm>
            <a:off x="2243800" y="4087600"/>
            <a:ext cx="2572250" cy="1478300"/>
          </a:xfrm>
          <a:prstGeom prst="rect">
            <a:avLst/>
          </a:prstGeom>
          <a:noFill/>
          <a:ln>
            <a:noFill/>
          </a:ln>
        </p:spPr>
      </p:pic>
      <p:sp>
        <p:nvSpPr>
          <p:cNvPr id="514" name="Google Shape;514;p29"/>
          <p:cNvSpPr txBox="1"/>
          <p:nvPr/>
        </p:nvSpPr>
        <p:spPr>
          <a:xfrm>
            <a:off x="10183650" y="7794550"/>
            <a:ext cx="69240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[D.Besley, E. Kuh, and R. Welsch, 2004]</a:t>
            </a:r>
            <a:endParaRPr b="1" sz="1500">
              <a:solidFill>
                <a:srgbClr val="658AA9"/>
              </a:solidFill>
            </a:endParaRPr>
          </a:p>
          <a:p>
            <a:pPr indent="0" lvl="0" marL="0" rtl="0" algn="r">
              <a:lnSpc>
                <a:spcPct val="121428"/>
              </a:lnSpc>
              <a:spcBef>
                <a:spcPts val="0"/>
              </a:spcBef>
              <a:spcAft>
                <a:spcPts val="0"/>
              </a:spcAft>
              <a:buNone/>
            </a:pPr>
            <a:r>
              <a:rPr b="1" lang="en-GB" sz="1500">
                <a:solidFill>
                  <a:srgbClr val="658AA9"/>
                </a:solidFill>
              </a:rPr>
              <a:t>[R. M. O’Brien, 2007]</a:t>
            </a:r>
            <a:endParaRPr b="1" sz="1500">
              <a:solidFill>
                <a:srgbClr val="658AA9"/>
              </a:solidFill>
            </a:endParaRPr>
          </a:p>
        </p:txBody>
      </p:sp>
      <p:graphicFrame>
        <p:nvGraphicFramePr>
          <p:cNvPr id="515" name="Google Shape;515;p29"/>
          <p:cNvGraphicFramePr/>
          <p:nvPr/>
        </p:nvGraphicFramePr>
        <p:xfrm>
          <a:off x="8885188" y="4114800"/>
          <a:ext cx="3000000" cy="3000000"/>
        </p:xfrm>
        <a:graphic>
          <a:graphicData uri="http://schemas.openxmlformats.org/drawingml/2006/table">
            <a:tbl>
              <a:tblPr>
                <a:noFill/>
                <a:tableStyleId>{613EE1A8-2D0C-40C8-9B82-A81728570A35}</a:tableStyleId>
              </a:tblPr>
              <a:tblGrid>
                <a:gridCol w="1500200"/>
                <a:gridCol w="1500200"/>
                <a:gridCol w="1500200"/>
                <a:gridCol w="1500200"/>
                <a:gridCol w="1500200"/>
              </a:tblGrid>
              <a:tr h="477600">
                <a:tc>
                  <a:txBody>
                    <a:bodyPr/>
                    <a:lstStyle/>
                    <a:p>
                      <a:pPr indent="0" lvl="0" marL="0" rtl="0" algn="ctr">
                        <a:spcBef>
                          <a:spcPts val="0"/>
                        </a:spcBef>
                        <a:spcAft>
                          <a:spcPts val="0"/>
                        </a:spcAft>
                        <a:buNone/>
                      </a:pPr>
                      <a:r>
                        <a:rPr b="1" lang="en-GB" sz="2300"/>
                        <a:t>I</a:t>
                      </a:r>
                      <a:r>
                        <a:rPr b="1" baseline="-25000" lang="en-GB" sz="2300"/>
                        <a:t>p</a:t>
                      </a:r>
                      <a:r>
                        <a:rPr lang="en-GB" sz="2300">
                          <a:solidFill>
                            <a:schemeClr val="dk1"/>
                          </a:solidFill>
                        </a:rPr>
                        <a:t> [MA]</a:t>
                      </a:r>
                      <a:endParaRPr sz="2300"/>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300">
                          <a:solidFill>
                            <a:schemeClr val="dk1"/>
                          </a:solidFill>
                        </a:rPr>
                        <a:t>B</a:t>
                      </a:r>
                      <a:r>
                        <a:rPr b="1" baseline="-25000" lang="en-GB" sz="2300">
                          <a:solidFill>
                            <a:schemeClr val="dk1"/>
                          </a:solidFill>
                        </a:rPr>
                        <a:t>t</a:t>
                      </a:r>
                      <a:r>
                        <a:rPr b="1" lang="en-GB" sz="2300">
                          <a:solidFill>
                            <a:schemeClr val="dk1"/>
                          </a:solidFill>
                        </a:rPr>
                        <a:t> </a:t>
                      </a:r>
                      <a:r>
                        <a:rPr lang="en-GB" sz="2300">
                          <a:solidFill>
                            <a:schemeClr val="dk1"/>
                          </a:solidFill>
                        </a:rPr>
                        <a:t>[T]</a:t>
                      </a:r>
                      <a:endParaRPr baseline="-25000"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lang="en-GB" sz="2300">
                          <a:solidFill>
                            <a:schemeClr val="dk1"/>
                          </a:solidFill>
                        </a:rPr>
                        <a:t>….</a:t>
                      </a:r>
                      <a:endParaRPr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300">
                          <a:solidFill>
                            <a:schemeClr val="dk1"/>
                          </a:solidFill>
                        </a:rPr>
                        <a:t>ϵ</a:t>
                      </a:r>
                      <a:endParaRPr b="1" baseline="-25000"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700">
                          <a:solidFill>
                            <a:schemeClr val="lt1"/>
                          </a:solidFill>
                        </a:rPr>
                        <a:t>τ</a:t>
                      </a:r>
                      <a:r>
                        <a:rPr b="1" baseline="-25000" lang="en-GB" sz="2700">
                          <a:solidFill>
                            <a:schemeClr val="lt1"/>
                          </a:solidFill>
                        </a:rPr>
                        <a:t>E,th</a:t>
                      </a:r>
                      <a:r>
                        <a:rPr b="1" lang="en-GB" sz="2700">
                          <a:solidFill>
                            <a:schemeClr val="lt1"/>
                          </a:solidFill>
                        </a:rPr>
                        <a:t> </a:t>
                      </a:r>
                      <a:r>
                        <a:rPr lang="en-GB" sz="2700">
                          <a:solidFill>
                            <a:schemeClr val="lt1"/>
                          </a:solidFill>
                        </a:rPr>
                        <a:t>[s]</a:t>
                      </a:r>
                      <a:endParaRPr sz="2700">
                        <a:solidFill>
                          <a:schemeClr val="lt1"/>
                        </a:solidFill>
                      </a:endParaRPr>
                    </a:p>
                  </a:txBody>
                  <a:tcPr marT="91425" marB="91425" marR="91425" marL="91425" anchor="ctr">
                    <a:solidFill>
                      <a:srgbClr val="1E64C8"/>
                    </a:solidFill>
                  </a:tcPr>
                </a:tc>
              </a:tr>
              <a:tr h="477600">
                <a:tc>
                  <a:txBody>
                    <a:bodyPr/>
                    <a:lstStyle/>
                    <a:p>
                      <a:pPr indent="0" lvl="0" marL="0" rtl="0" algn="ctr">
                        <a:spcBef>
                          <a:spcPts val="0"/>
                        </a:spcBef>
                        <a:spcAft>
                          <a:spcPts val="0"/>
                        </a:spcAft>
                        <a:buNone/>
                      </a:pPr>
                      <a:r>
                        <a:rPr lang="en-GB" sz="2300">
                          <a:solidFill>
                            <a:schemeClr val="dk1"/>
                          </a:solidFill>
                        </a:rPr>
                        <a:t>0.2959</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2.205</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0.242</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0.051</a:t>
                      </a:r>
                      <a:endParaRPr/>
                    </a:p>
                  </a:txBody>
                  <a:tcPr marT="91425" marB="91425" marR="91425" marL="91425" anchor="ctr"/>
                </a:tc>
              </a:tr>
              <a:tr h="477600">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r>
              <a:tr h="477600">
                <a:tc>
                  <a:txBody>
                    <a:bodyPr/>
                    <a:lstStyle/>
                    <a:p>
                      <a:pPr indent="0" lvl="0" marL="0" rtl="0" algn="ctr">
                        <a:spcBef>
                          <a:spcPts val="0"/>
                        </a:spcBef>
                        <a:spcAft>
                          <a:spcPts val="0"/>
                        </a:spcAft>
                        <a:buNone/>
                      </a:pPr>
                      <a:r>
                        <a:rPr lang="en-GB" sz="2300">
                          <a:solidFill>
                            <a:schemeClr val="dk1"/>
                          </a:solidFill>
                        </a:rPr>
                        <a:t>0.9794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4.795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0.327</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0.1731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77600">
                <a:tc>
                  <a:txBody>
                    <a:bodyPr/>
                    <a:lstStyle/>
                    <a:p>
                      <a:pPr indent="0" lvl="0" marL="0" rtl="0" algn="ctr">
                        <a:spcBef>
                          <a:spcPts val="0"/>
                        </a:spcBef>
                        <a:spcAft>
                          <a:spcPts val="0"/>
                        </a:spcAft>
                        <a:buNone/>
                      </a:pPr>
                      <a:r>
                        <a:rPr lang="en-GB" sz="2300">
                          <a:solidFill>
                            <a:schemeClr val="dk1"/>
                          </a:solidFill>
                        </a:rPr>
                        <a:t>0.3740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1.744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0.286</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0.0340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516" name="Google Shape;516;p29"/>
          <p:cNvCxnSpPr/>
          <p:nvPr/>
        </p:nvCxnSpPr>
        <p:spPr>
          <a:xfrm>
            <a:off x="14868925" y="4124400"/>
            <a:ext cx="1693800" cy="2738400"/>
          </a:xfrm>
          <a:prstGeom prst="straightConnector1">
            <a:avLst/>
          </a:prstGeom>
          <a:noFill/>
          <a:ln cap="flat" cmpd="sng" w="76200">
            <a:solidFill>
              <a:srgbClr val="FF0000"/>
            </a:solidFill>
            <a:prstDash val="solid"/>
            <a:round/>
            <a:headEnd len="med" w="med" type="none"/>
            <a:tailEnd len="med" w="med" type="none"/>
          </a:ln>
        </p:spPr>
      </p:cxnSp>
      <p:cxnSp>
        <p:nvCxnSpPr>
          <p:cNvPr id="517" name="Google Shape;517;p29"/>
          <p:cNvCxnSpPr/>
          <p:nvPr/>
        </p:nvCxnSpPr>
        <p:spPr>
          <a:xfrm flipH="1">
            <a:off x="14967600" y="4053825"/>
            <a:ext cx="1552800" cy="2879400"/>
          </a:xfrm>
          <a:prstGeom prst="straightConnector1">
            <a:avLst/>
          </a:prstGeom>
          <a:noFill/>
          <a:ln cap="flat" cmpd="sng" w="76200">
            <a:solidFill>
              <a:srgbClr val="FF0000"/>
            </a:solidFill>
            <a:prstDash val="solid"/>
            <a:round/>
            <a:headEnd len="med" w="med" type="none"/>
            <a:tailEnd len="med" w="med" type="none"/>
          </a:ln>
        </p:spPr>
      </p:cxnSp>
      <p:sp>
        <p:nvSpPr>
          <p:cNvPr id="518" name="Google Shape;518;p29"/>
          <p:cNvSpPr/>
          <p:nvPr/>
        </p:nvSpPr>
        <p:spPr>
          <a:xfrm>
            <a:off x="10185675" y="3924025"/>
            <a:ext cx="1820700" cy="31476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9" name="Google Shape;519;p29"/>
          <p:cNvPicPr preferRelativeResize="0"/>
          <p:nvPr/>
        </p:nvPicPr>
        <p:blipFill rotWithShape="1">
          <a:blip r:embed="rId8">
            <a:alphaModFix/>
          </a:blip>
          <a:srcRect b="0" l="0" r="27818" t="0"/>
          <a:stretch/>
        </p:blipFill>
        <p:spPr>
          <a:xfrm>
            <a:off x="547625" y="2788050"/>
            <a:ext cx="1753150" cy="828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30"/>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30"/>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27" name="Google Shape;527;p30"/>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528" name="Google Shape;528;p30"/>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9" name="Google Shape;529;p30"/>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530" name="Google Shape;530;p30"/>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531" name="Google Shape;531;p30"/>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532" name="Google Shape;532;p30"/>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Clr>
                <a:schemeClr val="dk1"/>
              </a:buClr>
              <a:buSzPts val="1100"/>
              <a:buFont typeface="Arial"/>
              <a:buNone/>
            </a:pPr>
            <a:r>
              <a:rPr b="1" lang="en-GB" sz="4500">
                <a:solidFill>
                  <a:schemeClr val="dk2"/>
                </a:solidFill>
              </a:rPr>
              <a:t>VARIANCE INFLATION FACTOR</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533" name="Google Shape;533;p30"/>
          <p:cNvPicPr preferRelativeResize="0"/>
          <p:nvPr/>
        </p:nvPicPr>
        <p:blipFill>
          <a:blip r:embed="rId5">
            <a:alphaModFix/>
          </a:blip>
          <a:stretch>
            <a:fillRect/>
          </a:stretch>
        </p:blipFill>
        <p:spPr>
          <a:xfrm>
            <a:off x="3891025" y="2788050"/>
            <a:ext cx="3177875" cy="852778"/>
          </a:xfrm>
          <a:prstGeom prst="rect">
            <a:avLst/>
          </a:prstGeom>
          <a:noFill/>
          <a:ln cap="flat" cmpd="sng" w="9525">
            <a:solidFill>
              <a:schemeClr val="lt1"/>
            </a:solidFill>
            <a:prstDash val="solid"/>
            <a:round/>
            <a:headEnd len="sm" w="sm" type="none"/>
            <a:tailEnd len="sm" w="sm" type="none"/>
          </a:ln>
        </p:spPr>
      </p:pic>
      <p:pic>
        <p:nvPicPr>
          <p:cNvPr id="534" name="Google Shape;534;p30"/>
          <p:cNvPicPr preferRelativeResize="0"/>
          <p:nvPr/>
        </p:nvPicPr>
        <p:blipFill>
          <a:blip r:embed="rId6">
            <a:alphaModFix/>
          </a:blip>
          <a:stretch>
            <a:fillRect/>
          </a:stretch>
        </p:blipFill>
        <p:spPr>
          <a:xfrm>
            <a:off x="9723338" y="1716225"/>
            <a:ext cx="5276850" cy="1905000"/>
          </a:xfrm>
          <a:prstGeom prst="rect">
            <a:avLst/>
          </a:prstGeom>
          <a:noFill/>
          <a:ln cap="flat" cmpd="sng" w="9525">
            <a:solidFill>
              <a:schemeClr val="lt1"/>
            </a:solidFill>
            <a:prstDash val="solid"/>
            <a:round/>
            <a:headEnd len="sm" w="sm" type="none"/>
            <a:tailEnd len="sm" w="sm" type="none"/>
          </a:ln>
        </p:spPr>
      </p:pic>
      <p:pic>
        <p:nvPicPr>
          <p:cNvPr id="535" name="Google Shape;535;p30"/>
          <p:cNvPicPr preferRelativeResize="0"/>
          <p:nvPr/>
        </p:nvPicPr>
        <p:blipFill>
          <a:blip r:embed="rId7">
            <a:alphaModFix/>
          </a:blip>
          <a:stretch>
            <a:fillRect/>
          </a:stretch>
        </p:blipFill>
        <p:spPr>
          <a:xfrm>
            <a:off x="2243800" y="4087600"/>
            <a:ext cx="2572250" cy="1478300"/>
          </a:xfrm>
          <a:prstGeom prst="rect">
            <a:avLst/>
          </a:prstGeom>
          <a:noFill/>
          <a:ln>
            <a:noFill/>
          </a:ln>
        </p:spPr>
      </p:pic>
      <p:pic>
        <p:nvPicPr>
          <p:cNvPr id="536" name="Google Shape;536;p30"/>
          <p:cNvPicPr preferRelativeResize="0"/>
          <p:nvPr/>
        </p:nvPicPr>
        <p:blipFill>
          <a:blip r:embed="rId8">
            <a:alphaModFix/>
          </a:blip>
          <a:stretch>
            <a:fillRect/>
          </a:stretch>
        </p:blipFill>
        <p:spPr>
          <a:xfrm>
            <a:off x="547625" y="5883450"/>
            <a:ext cx="6570545" cy="1258725"/>
          </a:xfrm>
          <a:prstGeom prst="rect">
            <a:avLst/>
          </a:prstGeom>
          <a:noFill/>
          <a:ln>
            <a:noFill/>
          </a:ln>
        </p:spPr>
      </p:pic>
      <p:sp>
        <p:nvSpPr>
          <p:cNvPr id="537" name="Google Shape;537;p30"/>
          <p:cNvSpPr txBox="1"/>
          <p:nvPr/>
        </p:nvSpPr>
        <p:spPr>
          <a:xfrm>
            <a:off x="10183650" y="7794550"/>
            <a:ext cx="69240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[D.Besley, E. Kuh, and R. Welsch, 2004]</a:t>
            </a:r>
            <a:endParaRPr b="1" sz="1500">
              <a:solidFill>
                <a:srgbClr val="658AA9"/>
              </a:solidFill>
            </a:endParaRPr>
          </a:p>
          <a:p>
            <a:pPr indent="0" lvl="0" marL="0" rtl="0" algn="r">
              <a:lnSpc>
                <a:spcPct val="121428"/>
              </a:lnSpc>
              <a:spcBef>
                <a:spcPts val="0"/>
              </a:spcBef>
              <a:spcAft>
                <a:spcPts val="0"/>
              </a:spcAft>
              <a:buNone/>
            </a:pPr>
            <a:r>
              <a:rPr b="1" lang="en-GB" sz="1500">
                <a:solidFill>
                  <a:srgbClr val="658AA9"/>
                </a:solidFill>
              </a:rPr>
              <a:t>[R. M. O’Brien, 2007]</a:t>
            </a:r>
            <a:endParaRPr b="1" sz="1500">
              <a:solidFill>
                <a:srgbClr val="658AA9"/>
              </a:solidFill>
            </a:endParaRPr>
          </a:p>
        </p:txBody>
      </p:sp>
      <p:graphicFrame>
        <p:nvGraphicFramePr>
          <p:cNvPr id="538" name="Google Shape;538;p30"/>
          <p:cNvGraphicFramePr/>
          <p:nvPr/>
        </p:nvGraphicFramePr>
        <p:xfrm>
          <a:off x="8885188" y="4114800"/>
          <a:ext cx="3000000" cy="3000000"/>
        </p:xfrm>
        <a:graphic>
          <a:graphicData uri="http://schemas.openxmlformats.org/drawingml/2006/table">
            <a:tbl>
              <a:tblPr>
                <a:noFill/>
                <a:tableStyleId>{613EE1A8-2D0C-40C8-9B82-A81728570A35}</a:tableStyleId>
              </a:tblPr>
              <a:tblGrid>
                <a:gridCol w="1500200"/>
                <a:gridCol w="1500200"/>
                <a:gridCol w="1500200"/>
                <a:gridCol w="1500200"/>
                <a:gridCol w="1500200"/>
              </a:tblGrid>
              <a:tr h="477600">
                <a:tc>
                  <a:txBody>
                    <a:bodyPr/>
                    <a:lstStyle/>
                    <a:p>
                      <a:pPr indent="0" lvl="0" marL="0" rtl="0" algn="ctr">
                        <a:spcBef>
                          <a:spcPts val="0"/>
                        </a:spcBef>
                        <a:spcAft>
                          <a:spcPts val="0"/>
                        </a:spcAft>
                        <a:buNone/>
                      </a:pPr>
                      <a:r>
                        <a:rPr b="1" lang="en-GB" sz="2300"/>
                        <a:t>I</a:t>
                      </a:r>
                      <a:r>
                        <a:rPr b="1" baseline="-25000" lang="en-GB" sz="2300"/>
                        <a:t>p</a:t>
                      </a:r>
                      <a:r>
                        <a:rPr lang="en-GB" sz="2300">
                          <a:solidFill>
                            <a:schemeClr val="dk1"/>
                          </a:solidFill>
                        </a:rPr>
                        <a:t> [MA]</a:t>
                      </a:r>
                      <a:endParaRPr sz="2300"/>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300">
                          <a:solidFill>
                            <a:schemeClr val="dk1"/>
                          </a:solidFill>
                        </a:rPr>
                        <a:t>B</a:t>
                      </a:r>
                      <a:r>
                        <a:rPr b="1" baseline="-25000" lang="en-GB" sz="2300">
                          <a:solidFill>
                            <a:schemeClr val="dk1"/>
                          </a:solidFill>
                        </a:rPr>
                        <a:t>t</a:t>
                      </a:r>
                      <a:r>
                        <a:rPr b="1" lang="en-GB" sz="2300">
                          <a:solidFill>
                            <a:schemeClr val="dk1"/>
                          </a:solidFill>
                        </a:rPr>
                        <a:t> </a:t>
                      </a:r>
                      <a:r>
                        <a:rPr lang="en-GB" sz="2300">
                          <a:solidFill>
                            <a:schemeClr val="dk1"/>
                          </a:solidFill>
                        </a:rPr>
                        <a:t>[T]</a:t>
                      </a:r>
                      <a:endParaRPr baseline="-25000"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lang="en-GB" sz="2300">
                          <a:solidFill>
                            <a:schemeClr val="dk1"/>
                          </a:solidFill>
                        </a:rPr>
                        <a:t>….</a:t>
                      </a:r>
                      <a:endParaRPr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300">
                          <a:solidFill>
                            <a:schemeClr val="dk1"/>
                          </a:solidFill>
                        </a:rPr>
                        <a:t>ϵ</a:t>
                      </a:r>
                      <a:endParaRPr b="1" baseline="-25000" sz="2300">
                        <a:highlight>
                          <a:srgbClr val="9FC8FF"/>
                        </a:highlight>
                      </a:endParaRPr>
                    </a:p>
                  </a:txBody>
                  <a:tcPr marT="91425" marB="91425" marR="91425" marL="91425" anchor="ctr">
                    <a:solidFill>
                      <a:srgbClr val="E9F0FA"/>
                    </a:solidFill>
                  </a:tcPr>
                </a:tc>
                <a:tc>
                  <a:txBody>
                    <a:bodyPr/>
                    <a:lstStyle/>
                    <a:p>
                      <a:pPr indent="0" lvl="0" marL="0" rtl="0" algn="ctr">
                        <a:spcBef>
                          <a:spcPts val="0"/>
                        </a:spcBef>
                        <a:spcAft>
                          <a:spcPts val="0"/>
                        </a:spcAft>
                        <a:buNone/>
                      </a:pPr>
                      <a:r>
                        <a:rPr b="1" lang="en-GB" sz="2700">
                          <a:solidFill>
                            <a:schemeClr val="lt1"/>
                          </a:solidFill>
                        </a:rPr>
                        <a:t>τ</a:t>
                      </a:r>
                      <a:r>
                        <a:rPr b="1" baseline="-25000" lang="en-GB" sz="2700">
                          <a:solidFill>
                            <a:schemeClr val="lt1"/>
                          </a:solidFill>
                        </a:rPr>
                        <a:t>E,th</a:t>
                      </a:r>
                      <a:r>
                        <a:rPr b="1" lang="en-GB" sz="2700">
                          <a:solidFill>
                            <a:schemeClr val="lt1"/>
                          </a:solidFill>
                        </a:rPr>
                        <a:t> </a:t>
                      </a:r>
                      <a:r>
                        <a:rPr lang="en-GB" sz="2700">
                          <a:solidFill>
                            <a:schemeClr val="lt1"/>
                          </a:solidFill>
                        </a:rPr>
                        <a:t>[s]</a:t>
                      </a:r>
                      <a:endParaRPr sz="2700">
                        <a:solidFill>
                          <a:schemeClr val="lt1"/>
                        </a:solidFill>
                      </a:endParaRPr>
                    </a:p>
                  </a:txBody>
                  <a:tcPr marT="91425" marB="91425" marR="91425" marL="91425" anchor="ctr">
                    <a:solidFill>
                      <a:srgbClr val="1E64C8"/>
                    </a:solidFill>
                  </a:tcPr>
                </a:tc>
              </a:tr>
              <a:tr h="477600">
                <a:tc>
                  <a:txBody>
                    <a:bodyPr/>
                    <a:lstStyle/>
                    <a:p>
                      <a:pPr indent="0" lvl="0" marL="0" rtl="0" algn="ctr">
                        <a:spcBef>
                          <a:spcPts val="0"/>
                        </a:spcBef>
                        <a:spcAft>
                          <a:spcPts val="0"/>
                        </a:spcAft>
                        <a:buNone/>
                      </a:pPr>
                      <a:r>
                        <a:rPr lang="en-GB" sz="2300">
                          <a:solidFill>
                            <a:schemeClr val="dk1"/>
                          </a:solidFill>
                        </a:rPr>
                        <a:t>0.2959</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2.205</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0.242</a:t>
                      </a:r>
                      <a:endParaRPr/>
                    </a:p>
                  </a:txBody>
                  <a:tcPr marT="91425" marB="91425" marR="91425" marL="91425" anchor="ctr"/>
                </a:tc>
                <a:tc>
                  <a:txBody>
                    <a:bodyPr/>
                    <a:lstStyle/>
                    <a:p>
                      <a:pPr indent="0" lvl="0" marL="0" rtl="0" algn="ctr">
                        <a:spcBef>
                          <a:spcPts val="0"/>
                        </a:spcBef>
                        <a:spcAft>
                          <a:spcPts val="0"/>
                        </a:spcAft>
                        <a:buNone/>
                      </a:pPr>
                      <a:r>
                        <a:rPr lang="en-GB" sz="2300">
                          <a:solidFill>
                            <a:schemeClr val="dk1"/>
                          </a:solidFill>
                        </a:rPr>
                        <a:t>0.051</a:t>
                      </a:r>
                      <a:endParaRPr/>
                    </a:p>
                  </a:txBody>
                  <a:tcPr marT="91425" marB="91425" marR="91425" marL="91425" anchor="ctr"/>
                </a:tc>
              </a:tr>
              <a:tr h="477600">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B cap="flat" cmpd="sng" w="9525">
                      <a:solidFill>
                        <a:srgbClr val="9E9E9E"/>
                      </a:solidFill>
                      <a:prstDash val="solid"/>
                      <a:round/>
                      <a:headEnd len="sm" w="sm" type="none"/>
                      <a:tailEnd len="sm" w="sm" type="none"/>
                    </a:lnB>
                  </a:tcPr>
                </a:tc>
              </a:tr>
              <a:tr h="477600">
                <a:tc>
                  <a:txBody>
                    <a:bodyPr/>
                    <a:lstStyle/>
                    <a:p>
                      <a:pPr indent="0" lvl="0" marL="0" rtl="0" algn="ctr">
                        <a:spcBef>
                          <a:spcPts val="0"/>
                        </a:spcBef>
                        <a:spcAft>
                          <a:spcPts val="0"/>
                        </a:spcAft>
                        <a:buNone/>
                      </a:pPr>
                      <a:r>
                        <a:rPr lang="en-GB" sz="2300">
                          <a:solidFill>
                            <a:schemeClr val="dk1"/>
                          </a:solidFill>
                        </a:rPr>
                        <a:t>0.9794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4.795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0.327</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0.1731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77600">
                <a:tc>
                  <a:txBody>
                    <a:bodyPr/>
                    <a:lstStyle/>
                    <a:p>
                      <a:pPr indent="0" lvl="0" marL="0" rtl="0" algn="ctr">
                        <a:spcBef>
                          <a:spcPts val="0"/>
                        </a:spcBef>
                        <a:spcAft>
                          <a:spcPts val="0"/>
                        </a:spcAft>
                        <a:buNone/>
                      </a:pPr>
                      <a:r>
                        <a:rPr lang="en-GB" sz="2300">
                          <a:solidFill>
                            <a:schemeClr val="dk1"/>
                          </a:solidFill>
                        </a:rPr>
                        <a:t>0.3740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1.744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0.286</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2300">
                          <a:solidFill>
                            <a:schemeClr val="dk1"/>
                          </a:solidFill>
                        </a:rPr>
                        <a:t>0.0340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539" name="Google Shape;539;p30"/>
          <p:cNvCxnSpPr/>
          <p:nvPr/>
        </p:nvCxnSpPr>
        <p:spPr>
          <a:xfrm>
            <a:off x="14868925" y="4124400"/>
            <a:ext cx="1693800" cy="2738400"/>
          </a:xfrm>
          <a:prstGeom prst="straightConnector1">
            <a:avLst/>
          </a:prstGeom>
          <a:noFill/>
          <a:ln cap="flat" cmpd="sng" w="76200">
            <a:solidFill>
              <a:srgbClr val="FF0000"/>
            </a:solidFill>
            <a:prstDash val="solid"/>
            <a:round/>
            <a:headEnd len="med" w="med" type="none"/>
            <a:tailEnd len="med" w="med" type="none"/>
          </a:ln>
        </p:spPr>
      </p:cxnSp>
      <p:cxnSp>
        <p:nvCxnSpPr>
          <p:cNvPr id="540" name="Google Shape;540;p30"/>
          <p:cNvCxnSpPr/>
          <p:nvPr/>
        </p:nvCxnSpPr>
        <p:spPr>
          <a:xfrm flipH="1">
            <a:off x="14967600" y="4053825"/>
            <a:ext cx="1552800" cy="2879400"/>
          </a:xfrm>
          <a:prstGeom prst="straightConnector1">
            <a:avLst/>
          </a:prstGeom>
          <a:noFill/>
          <a:ln cap="flat" cmpd="sng" w="76200">
            <a:solidFill>
              <a:srgbClr val="FF0000"/>
            </a:solidFill>
            <a:prstDash val="solid"/>
            <a:round/>
            <a:headEnd len="med" w="med" type="none"/>
            <a:tailEnd len="med" w="med" type="none"/>
          </a:ln>
        </p:spPr>
      </p:cxnSp>
      <p:sp>
        <p:nvSpPr>
          <p:cNvPr id="541" name="Google Shape;541;p30"/>
          <p:cNvSpPr/>
          <p:nvPr/>
        </p:nvSpPr>
        <p:spPr>
          <a:xfrm>
            <a:off x="13233675" y="3924025"/>
            <a:ext cx="1820700" cy="31476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2" name="Google Shape;542;p30"/>
          <p:cNvPicPr preferRelativeResize="0"/>
          <p:nvPr/>
        </p:nvPicPr>
        <p:blipFill rotWithShape="1">
          <a:blip r:embed="rId9">
            <a:alphaModFix/>
          </a:blip>
          <a:srcRect b="0" l="0" r="27818" t="0"/>
          <a:stretch/>
        </p:blipFill>
        <p:spPr>
          <a:xfrm>
            <a:off x="547625" y="2788050"/>
            <a:ext cx="1753150" cy="828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3"/>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96" name="Google Shape;96;p13"/>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97" name="Google Shape;97;p13"/>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98" name="Google Shape;98;p13"/>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99" name="Google Shape;99;p13"/>
          <p:cNvSpPr/>
          <p:nvPr/>
        </p:nvSpPr>
        <p:spPr>
          <a:xfrm>
            <a:off x="649300" y="1185675"/>
            <a:ext cx="16689300" cy="6886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pic>
        <p:nvPicPr>
          <p:cNvPr id="100" name="Google Shape;100;p13"/>
          <p:cNvPicPr preferRelativeResize="0"/>
          <p:nvPr/>
        </p:nvPicPr>
        <p:blipFill>
          <a:blip r:embed="rId5">
            <a:alphaModFix/>
          </a:blip>
          <a:stretch>
            <a:fillRect/>
          </a:stretch>
        </p:blipFill>
        <p:spPr>
          <a:xfrm>
            <a:off x="1720100" y="1775188"/>
            <a:ext cx="7533877" cy="5692125"/>
          </a:xfrm>
          <a:prstGeom prst="rect">
            <a:avLst/>
          </a:prstGeom>
          <a:noFill/>
          <a:ln>
            <a:noFill/>
          </a:ln>
        </p:spPr>
      </p:pic>
      <p:sp>
        <p:nvSpPr>
          <p:cNvPr id="101" name="Google Shape;101;p13"/>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TOKAMAKS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102" name="Google Shape;102;p13"/>
          <p:cNvSpPr txBox="1"/>
          <p:nvPr/>
        </p:nvSpPr>
        <p:spPr>
          <a:xfrm>
            <a:off x="1564850" y="6838700"/>
            <a:ext cx="25752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[Hartmut Zohm, 2015]</a:t>
            </a:r>
            <a:endParaRPr b="1" sz="1500">
              <a:solidFill>
                <a:srgbClr val="658AA9"/>
              </a:solidFill>
            </a:endParaRPr>
          </a:p>
        </p:txBody>
      </p:sp>
      <p:sp>
        <p:nvSpPr>
          <p:cNvPr id="103" name="Google Shape;103;p13"/>
          <p:cNvSpPr txBox="1"/>
          <p:nvPr/>
        </p:nvSpPr>
        <p:spPr>
          <a:xfrm>
            <a:off x="10659100" y="4870200"/>
            <a:ext cx="45885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[ITER Organization, 2023]</a:t>
            </a:r>
            <a:endParaRPr b="1" sz="1500">
              <a:solidFill>
                <a:srgbClr val="658AA9"/>
              </a:solidFill>
            </a:endParaRPr>
          </a:p>
        </p:txBody>
      </p:sp>
      <p:pic>
        <p:nvPicPr>
          <p:cNvPr id="104" name="Google Shape;104;p13"/>
          <p:cNvPicPr preferRelativeResize="0"/>
          <p:nvPr/>
        </p:nvPicPr>
        <p:blipFill>
          <a:blip r:embed="rId6">
            <a:alphaModFix/>
          </a:blip>
          <a:stretch>
            <a:fillRect/>
          </a:stretch>
        </p:blipFill>
        <p:spPr>
          <a:xfrm>
            <a:off x="10582909" y="1246175"/>
            <a:ext cx="4588615" cy="3881951"/>
          </a:xfrm>
          <a:prstGeom prst="rect">
            <a:avLst/>
          </a:prstGeom>
          <a:noFill/>
          <a:ln cap="flat" cmpd="sng" w="9525">
            <a:solidFill>
              <a:srgbClr val="FFFFFF"/>
            </a:solidFill>
            <a:prstDash val="solid"/>
            <a:round/>
            <a:headEnd len="sm" w="sm" type="none"/>
            <a:tailEnd len="sm" w="sm" type="none"/>
          </a:ln>
        </p:spPr>
      </p:pic>
      <p:pic>
        <p:nvPicPr>
          <p:cNvPr id="105" name="Google Shape;105;p13"/>
          <p:cNvPicPr preferRelativeResize="0"/>
          <p:nvPr/>
        </p:nvPicPr>
        <p:blipFill>
          <a:blip r:embed="rId7">
            <a:alphaModFix/>
          </a:blip>
          <a:stretch>
            <a:fillRect/>
          </a:stretch>
        </p:blipFill>
        <p:spPr>
          <a:xfrm>
            <a:off x="10582900" y="1322375"/>
            <a:ext cx="4588625" cy="3881977"/>
          </a:xfrm>
          <a:prstGeom prst="rect">
            <a:avLst/>
          </a:prstGeom>
          <a:noFill/>
          <a:ln>
            <a:noFill/>
          </a:ln>
        </p:spPr>
      </p:pic>
      <p:pic>
        <p:nvPicPr>
          <p:cNvPr id="106" name="Google Shape;106;p13"/>
          <p:cNvPicPr preferRelativeResize="0"/>
          <p:nvPr/>
        </p:nvPicPr>
        <p:blipFill>
          <a:blip r:embed="rId8">
            <a:alphaModFix/>
          </a:blip>
          <a:stretch>
            <a:fillRect/>
          </a:stretch>
        </p:blipFill>
        <p:spPr>
          <a:xfrm>
            <a:off x="6653175" y="7042162"/>
            <a:ext cx="9572025" cy="928800"/>
          </a:xfrm>
          <a:prstGeom prst="rect">
            <a:avLst/>
          </a:prstGeom>
          <a:noFill/>
          <a:ln cap="flat" cmpd="sng" w="38100">
            <a:solidFill>
              <a:srgbClr val="FF0000"/>
            </a:solidFill>
            <a:prstDash val="solid"/>
            <a:round/>
            <a:headEnd len="sm" w="sm" type="none"/>
            <a:tailEnd len="sm" w="sm" type="none"/>
          </a:ln>
        </p:spPr>
      </p:pic>
      <p:sp>
        <p:nvSpPr>
          <p:cNvPr id="107" name="Google Shape;107;p13"/>
          <p:cNvSpPr/>
          <p:nvPr/>
        </p:nvSpPr>
        <p:spPr>
          <a:xfrm>
            <a:off x="9668900" y="6027200"/>
            <a:ext cx="2456100" cy="81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t> log(τ</a:t>
            </a:r>
            <a:r>
              <a:rPr baseline="-25000" lang="en-GB" sz="3600"/>
              <a:t>E,th</a:t>
            </a:r>
            <a:r>
              <a:rPr lang="en-GB" sz="3600"/>
              <a:t>)</a:t>
            </a:r>
            <a:endParaRPr sz="3600"/>
          </a:p>
        </p:txBody>
      </p:sp>
      <p:sp>
        <p:nvSpPr>
          <p:cNvPr id="108" name="Google Shape;108;p13"/>
          <p:cNvSpPr/>
          <p:nvPr/>
        </p:nvSpPr>
        <p:spPr>
          <a:xfrm>
            <a:off x="12997200" y="6027200"/>
            <a:ext cx="2456100" cy="81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t>OLS</a:t>
            </a:r>
            <a:endParaRPr sz="3600"/>
          </a:p>
        </p:txBody>
      </p:sp>
      <p:cxnSp>
        <p:nvCxnSpPr>
          <p:cNvPr id="109" name="Google Shape;109;p13"/>
          <p:cNvCxnSpPr>
            <a:stCxn id="107" idx="3"/>
            <a:endCxn id="108" idx="1"/>
          </p:cNvCxnSpPr>
          <p:nvPr/>
        </p:nvCxnSpPr>
        <p:spPr>
          <a:xfrm>
            <a:off x="12125000" y="6432950"/>
            <a:ext cx="872100" cy="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31"/>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31"/>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50" name="Google Shape;550;p31"/>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551" name="Google Shape;551;p31"/>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2" name="Google Shape;552;p31"/>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553" name="Google Shape;553;p31"/>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554" name="Google Shape;554;p31"/>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pic>
        <p:nvPicPr>
          <p:cNvPr id="555" name="Google Shape;555;p31"/>
          <p:cNvPicPr preferRelativeResize="0"/>
          <p:nvPr/>
        </p:nvPicPr>
        <p:blipFill>
          <a:blip r:embed="rId5">
            <a:alphaModFix/>
          </a:blip>
          <a:stretch>
            <a:fillRect/>
          </a:stretch>
        </p:blipFill>
        <p:spPr>
          <a:xfrm>
            <a:off x="3891025" y="2788050"/>
            <a:ext cx="3177875" cy="852778"/>
          </a:xfrm>
          <a:prstGeom prst="rect">
            <a:avLst/>
          </a:prstGeom>
          <a:noFill/>
          <a:ln cap="flat" cmpd="sng" w="9525">
            <a:solidFill>
              <a:schemeClr val="lt1"/>
            </a:solidFill>
            <a:prstDash val="solid"/>
            <a:round/>
            <a:headEnd len="sm" w="sm" type="none"/>
            <a:tailEnd len="sm" w="sm" type="none"/>
          </a:ln>
        </p:spPr>
      </p:pic>
      <p:pic>
        <p:nvPicPr>
          <p:cNvPr id="556" name="Google Shape;556;p31"/>
          <p:cNvPicPr preferRelativeResize="0"/>
          <p:nvPr/>
        </p:nvPicPr>
        <p:blipFill>
          <a:blip r:embed="rId6">
            <a:alphaModFix/>
          </a:blip>
          <a:stretch>
            <a:fillRect/>
          </a:stretch>
        </p:blipFill>
        <p:spPr>
          <a:xfrm>
            <a:off x="2243800" y="4087600"/>
            <a:ext cx="2572250" cy="1478300"/>
          </a:xfrm>
          <a:prstGeom prst="rect">
            <a:avLst/>
          </a:prstGeom>
          <a:noFill/>
          <a:ln>
            <a:noFill/>
          </a:ln>
        </p:spPr>
      </p:pic>
      <p:pic>
        <p:nvPicPr>
          <p:cNvPr id="557" name="Google Shape;557;p31"/>
          <p:cNvPicPr preferRelativeResize="0"/>
          <p:nvPr/>
        </p:nvPicPr>
        <p:blipFill>
          <a:blip r:embed="rId7">
            <a:alphaModFix/>
          </a:blip>
          <a:stretch>
            <a:fillRect/>
          </a:stretch>
        </p:blipFill>
        <p:spPr>
          <a:xfrm>
            <a:off x="547625" y="5883450"/>
            <a:ext cx="6570545" cy="1258725"/>
          </a:xfrm>
          <a:prstGeom prst="rect">
            <a:avLst/>
          </a:prstGeom>
          <a:noFill/>
          <a:ln>
            <a:noFill/>
          </a:ln>
        </p:spPr>
      </p:pic>
      <p:pic>
        <p:nvPicPr>
          <p:cNvPr id="558" name="Google Shape;558;p31"/>
          <p:cNvPicPr preferRelativeResize="0"/>
          <p:nvPr/>
        </p:nvPicPr>
        <p:blipFill rotWithShape="1">
          <a:blip r:embed="rId8">
            <a:alphaModFix/>
          </a:blip>
          <a:srcRect b="0" l="7183" r="0" t="0"/>
          <a:stretch/>
        </p:blipFill>
        <p:spPr>
          <a:xfrm>
            <a:off x="8158575" y="1126700"/>
            <a:ext cx="8164575" cy="6989126"/>
          </a:xfrm>
          <a:prstGeom prst="rect">
            <a:avLst/>
          </a:prstGeom>
          <a:noFill/>
          <a:ln>
            <a:noFill/>
          </a:ln>
        </p:spPr>
      </p:pic>
      <p:pic>
        <p:nvPicPr>
          <p:cNvPr id="559" name="Google Shape;559;p31"/>
          <p:cNvPicPr preferRelativeResize="0"/>
          <p:nvPr/>
        </p:nvPicPr>
        <p:blipFill rotWithShape="1">
          <a:blip r:embed="rId8">
            <a:alphaModFix/>
          </a:blip>
          <a:srcRect b="8525" l="29780" r="65245" t="84202"/>
          <a:stretch/>
        </p:blipFill>
        <p:spPr>
          <a:xfrm>
            <a:off x="9013950" y="7015148"/>
            <a:ext cx="437575" cy="508249"/>
          </a:xfrm>
          <a:prstGeom prst="rect">
            <a:avLst/>
          </a:prstGeom>
          <a:noFill/>
          <a:ln>
            <a:noFill/>
          </a:ln>
        </p:spPr>
      </p:pic>
      <p:sp>
        <p:nvSpPr>
          <p:cNvPr id="560" name="Google Shape;560;p31"/>
          <p:cNvSpPr/>
          <p:nvPr/>
        </p:nvSpPr>
        <p:spPr>
          <a:xfrm>
            <a:off x="11249800" y="6718825"/>
            <a:ext cx="4093500" cy="1258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1"/>
          <p:cNvSpPr/>
          <p:nvPr/>
        </p:nvSpPr>
        <p:spPr>
          <a:xfrm>
            <a:off x="10925150" y="7297550"/>
            <a:ext cx="1101000" cy="687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1"/>
          <p:cNvSpPr txBox="1"/>
          <p:nvPr/>
        </p:nvSpPr>
        <p:spPr>
          <a:xfrm rot="-2414839">
            <a:off x="9897603" y="7020817"/>
            <a:ext cx="2301698" cy="4925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Decreasing - Big</a:t>
            </a:r>
            <a:endParaRPr sz="2000"/>
          </a:p>
        </p:txBody>
      </p:sp>
      <p:sp>
        <p:nvSpPr>
          <p:cNvPr id="563" name="Google Shape;563;p31"/>
          <p:cNvSpPr txBox="1"/>
          <p:nvPr/>
        </p:nvSpPr>
        <p:spPr>
          <a:xfrm rot="-2414909">
            <a:off x="11561571" y="7088817"/>
            <a:ext cx="2747856" cy="4925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Decreasing - Small</a:t>
            </a:r>
            <a:endParaRPr sz="2000"/>
          </a:p>
        </p:txBody>
      </p:sp>
      <p:sp>
        <p:nvSpPr>
          <p:cNvPr id="564" name="Google Shape;564;p31"/>
          <p:cNvSpPr txBox="1"/>
          <p:nvPr/>
        </p:nvSpPr>
        <p:spPr>
          <a:xfrm rot="-2415321">
            <a:off x="10826492" y="7015388"/>
            <a:ext cx="2285068" cy="4925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Unaffecting</a:t>
            </a:r>
            <a:r>
              <a:rPr lang="en-GB" sz="2000"/>
              <a:t> - Big</a:t>
            </a:r>
            <a:endParaRPr sz="2000"/>
          </a:p>
        </p:txBody>
      </p:sp>
      <p:sp>
        <p:nvSpPr>
          <p:cNvPr id="565" name="Google Shape;565;p31"/>
          <p:cNvSpPr txBox="1"/>
          <p:nvPr/>
        </p:nvSpPr>
        <p:spPr>
          <a:xfrm rot="-2415190">
            <a:off x="12698760" y="7111242"/>
            <a:ext cx="2581379" cy="4925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Unaffecting</a:t>
            </a:r>
            <a:r>
              <a:rPr lang="en-GB" sz="2000"/>
              <a:t> - Small</a:t>
            </a:r>
            <a:endParaRPr sz="2000"/>
          </a:p>
        </p:txBody>
      </p:sp>
      <p:sp>
        <p:nvSpPr>
          <p:cNvPr id="566" name="Google Shape;566;p31"/>
          <p:cNvSpPr txBox="1"/>
          <p:nvPr/>
        </p:nvSpPr>
        <p:spPr>
          <a:xfrm>
            <a:off x="322700" y="1580775"/>
            <a:ext cx="6184500" cy="8772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Clr>
                <a:schemeClr val="dk1"/>
              </a:buClr>
              <a:buSzPts val="1100"/>
              <a:buFont typeface="Arial"/>
              <a:buNone/>
            </a:pPr>
            <a:r>
              <a:rPr b="1" lang="en-GB" sz="4500">
                <a:solidFill>
                  <a:schemeClr val="dk2"/>
                </a:solidFill>
              </a:rPr>
              <a:t>VIF: RESULTS</a:t>
            </a:r>
            <a:endParaRPr/>
          </a:p>
        </p:txBody>
      </p:sp>
      <p:pic>
        <p:nvPicPr>
          <p:cNvPr id="567" name="Google Shape;567;p31"/>
          <p:cNvPicPr preferRelativeResize="0"/>
          <p:nvPr/>
        </p:nvPicPr>
        <p:blipFill rotWithShape="1">
          <a:blip r:embed="rId9">
            <a:alphaModFix/>
          </a:blip>
          <a:srcRect b="0" l="0" r="27818" t="0"/>
          <a:stretch/>
        </p:blipFill>
        <p:spPr>
          <a:xfrm>
            <a:off x="547625" y="2788050"/>
            <a:ext cx="1753150" cy="828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2" name="Shape 572"/>
        <p:cNvGrpSpPr/>
        <p:nvPr/>
      </p:nvGrpSpPr>
      <p:grpSpPr>
        <a:xfrm>
          <a:off x="0" y="0"/>
          <a:ext cx="0" cy="0"/>
          <a:chOff x="0" y="0"/>
          <a:chExt cx="0" cy="0"/>
        </a:xfrm>
      </p:grpSpPr>
      <p:sp>
        <p:nvSpPr>
          <p:cNvPr id="573" name="Google Shape;573;p32"/>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p32"/>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75" name="Google Shape;575;p32"/>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576" name="Google Shape;576;p32"/>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7" name="Google Shape;577;p32"/>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578" name="Google Shape;578;p32"/>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579" name="Google Shape;579;p32"/>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pic>
        <p:nvPicPr>
          <p:cNvPr id="580" name="Google Shape;580;p32"/>
          <p:cNvPicPr preferRelativeResize="0"/>
          <p:nvPr/>
        </p:nvPicPr>
        <p:blipFill>
          <a:blip r:embed="rId5">
            <a:alphaModFix/>
          </a:blip>
          <a:stretch>
            <a:fillRect/>
          </a:stretch>
        </p:blipFill>
        <p:spPr>
          <a:xfrm>
            <a:off x="547625" y="2788050"/>
            <a:ext cx="2428875" cy="828675"/>
          </a:xfrm>
          <a:prstGeom prst="rect">
            <a:avLst/>
          </a:prstGeom>
          <a:noFill/>
          <a:ln>
            <a:noFill/>
          </a:ln>
        </p:spPr>
      </p:pic>
      <p:pic>
        <p:nvPicPr>
          <p:cNvPr id="581" name="Google Shape;581;p32"/>
          <p:cNvPicPr preferRelativeResize="0"/>
          <p:nvPr/>
        </p:nvPicPr>
        <p:blipFill>
          <a:blip r:embed="rId6">
            <a:alphaModFix/>
          </a:blip>
          <a:stretch>
            <a:fillRect/>
          </a:stretch>
        </p:blipFill>
        <p:spPr>
          <a:xfrm>
            <a:off x="3891025" y="2788050"/>
            <a:ext cx="3177875" cy="852778"/>
          </a:xfrm>
          <a:prstGeom prst="rect">
            <a:avLst/>
          </a:prstGeom>
          <a:noFill/>
          <a:ln cap="flat" cmpd="sng" w="9525">
            <a:solidFill>
              <a:schemeClr val="lt1"/>
            </a:solidFill>
            <a:prstDash val="solid"/>
            <a:round/>
            <a:headEnd len="sm" w="sm" type="none"/>
            <a:tailEnd len="sm" w="sm" type="none"/>
          </a:ln>
        </p:spPr>
      </p:pic>
      <p:pic>
        <p:nvPicPr>
          <p:cNvPr id="582" name="Google Shape;582;p32"/>
          <p:cNvPicPr preferRelativeResize="0"/>
          <p:nvPr/>
        </p:nvPicPr>
        <p:blipFill>
          <a:blip r:embed="rId7">
            <a:alphaModFix/>
          </a:blip>
          <a:stretch>
            <a:fillRect/>
          </a:stretch>
        </p:blipFill>
        <p:spPr>
          <a:xfrm>
            <a:off x="2243800" y="4087600"/>
            <a:ext cx="2572250" cy="1478300"/>
          </a:xfrm>
          <a:prstGeom prst="rect">
            <a:avLst/>
          </a:prstGeom>
          <a:noFill/>
          <a:ln>
            <a:noFill/>
          </a:ln>
        </p:spPr>
      </p:pic>
      <p:pic>
        <p:nvPicPr>
          <p:cNvPr id="583" name="Google Shape;583;p32"/>
          <p:cNvPicPr preferRelativeResize="0"/>
          <p:nvPr/>
        </p:nvPicPr>
        <p:blipFill>
          <a:blip r:embed="rId8">
            <a:alphaModFix/>
          </a:blip>
          <a:stretch>
            <a:fillRect/>
          </a:stretch>
        </p:blipFill>
        <p:spPr>
          <a:xfrm>
            <a:off x="547625" y="5883450"/>
            <a:ext cx="6570545" cy="1258725"/>
          </a:xfrm>
          <a:prstGeom prst="rect">
            <a:avLst/>
          </a:prstGeom>
          <a:noFill/>
          <a:ln>
            <a:noFill/>
          </a:ln>
        </p:spPr>
      </p:pic>
      <p:pic>
        <p:nvPicPr>
          <p:cNvPr id="584" name="Google Shape;584;p32"/>
          <p:cNvPicPr preferRelativeResize="0"/>
          <p:nvPr/>
        </p:nvPicPr>
        <p:blipFill rotWithShape="1">
          <a:blip r:embed="rId9">
            <a:alphaModFix/>
          </a:blip>
          <a:srcRect b="0" l="6707" r="0" t="0"/>
          <a:stretch/>
        </p:blipFill>
        <p:spPr>
          <a:xfrm>
            <a:off x="8116225" y="1126675"/>
            <a:ext cx="8206924" cy="6989126"/>
          </a:xfrm>
          <a:prstGeom prst="rect">
            <a:avLst/>
          </a:prstGeom>
          <a:noFill/>
          <a:ln>
            <a:noFill/>
          </a:ln>
        </p:spPr>
      </p:pic>
      <p:pic>
        <p:nvPicPr>
          <p:cNvPr id="585" name="Google Shape;585;p32"/>
          <p:cNvPicPr preferRelativeResize="0"/>
          <p:nvPr/>
        </p:nvPicPr>
        <p:blipFill rotWithShape="1">
          <a:blip r:embed="rId10">
            <a:alphaModFix/>
          </a:blip>
          <a:srcRect b="8525" l="29780" r="65245" t="84202"/>
          <a:stretch/>
        </p:blipFill>
        <p:spPr>
          <a:xfrm>
            <a:off x="9013950" y="7015148"/>
            <a:ext cx="437575" cy="508249"/>
          </a:xfrm>
          <a:prstGeom prst="rect">
            <a:avLst/>
          </a:prstGeom>
          <a:noFill/>
          <a:ln>
            <a:noFill/>
          </a:ln>
        </p:spPr>
      </p:pic>
      <p:sp>
        <p:nvSpPr>
          <p:cNvPr id="586" name="Google Shape;586;p32"/>
          <p:cNvSpPr/>
          <p:nvPr/>
        </p:nvSpPr>
        <p:spPr>
          <a:xfrm>
            <a:off x="10937925" y="6718825"/>
            <a:ext cx="4405500" cy="1258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2"/>
          <p:cNvSpPr txBox="1"/>
          <p:nvPr/>
        </p:nvSpPr>
        <p:spPr>
          <a:xfrm rot="-2414839">
            <a:off x="9897603" y="7020817"/>
            <a:ext cx="2301698" cy="4925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Decreasing - Big</a:t>
            </a:r>
            <a:endParaRPr sz="2000"/>
          </a:p>
        </p:txBody>
      </p:sp>
      <p:sp>
        <p:nvSpPr>
          <p:cNvPr id="588" name="Google Shape;588;p32"/>
          <p:cNvSpPr txBox="1"/>
          <p:nvPr/>
        </p:nvSpPr>
        <p:spPr>
          <a:xfrm rot="-2414909">
            <a:off x="11561571" y="7088817"/>
            <a:ext cx="2747856" cy="4925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Decreasing - Small</a:t>
            </a:r>
            <a:endParaRPr sz="2000"/>
          </a:p>
        </p:txBody>
      </p:sp>
      <p:sp>
        <p:nvSpPr>
          <p:cNvPr id="589" name="Google Shape;589;p32"/>
          <p:cNvSpPr txBox="1"/>
          <p:nvPr/>
        </p:nvSpPr>
        <p:spPr>
          <a:xfrm rot="-2415321">
            <a:off x="10826492" y="7015388"/>
            <a:ext cx="2285068" cy="4925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Unaffecting - Big</a:t>
            </a:r>
            <a:endParaRPr sz="2000"/>
          </a:p>
        </p:txBody>
      </p:sp>
      <p:sp>
        <p:nvSpPr>
          <p:cNvPr id="590" name="Google Shape;590;p32"/>
          <p:cNvSpPr txBox="1"/>
          <p:nvPr/>
        </p:nvSpPr>
        <p:spPr>
          <a:xfrm rot="-2415190">
            <a:off x="12698760" y="7111242"/>
            <a:ext cx="2581379" cy="4925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Unaffecting - Small</a:t>
            </a:r>
            <a:endParaRPr sz="2000"/>
          </a:p>
        </p:txBody>
      </p:sp>
      <p:sp>
        <p:nvSpPr>
          <p:cNvPr id="591" name="Google Shape;591;p32"/>
          <p:cNvSpPr txBox="1"/>
          <p:nvPr/>
        </p:nvSpPr>
        <p:spPr>
          <a:xfrm>
            <a:off x="322700" y="1580775"/>
            <a:ext cx="6184500" cy="8772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Clr>
                <a:schemeClr val="dk1"/>
              </a:buClr>
              <a:buSzPts val="1100"/>
              <a:buFont typeface="Arial"/>
              <a:buNone/>
            </a:pPr>
            <a:r>
              <a:rPr b="1" lang="en-GB" sz="4500">
                <a:solidFill>
                  <a:srgbClr val="FF0000"/>
                </a:solidFill>
              </a:rPr>
              <a:t>VIF: RESULTS</a:t>
            </a:r>
            <a:endParaRPr>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33"/>
          <p:cNvSpPr txBox="1"/>
          <p:nvPr>
            <p:ph idx="1" type="subTitle"/>
          </p:nvPr>
        </p:nvSpPr>
        <p:spPr>
          <a:xfrm>
            <a:off x="944675" y="1618600"/>
            <a:ext cx="16394100" cy="18324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accent1"/>
              </a:buClr>
              <a:buSzPts val="3000"/>
              <a:buNone/>
            </a:pPr>
            <a:r>
              <a:rPr b="1" lang="en-GB" sz="4573">
                <a:solidFill>
                  <a:srgbClr val="FFD966"/>
                </a:solidFill>
              </a:rPr>
              <a:t>WORKFLOW</a:t>
            </a:r>
            <a:endParaRPr sz="3200">
              <a:solidFill>
                <a:srgbClr val="FFD966"/>
              </a:solidFill>
            </a:endParaRPr>
          </a:p>
        </p:txBody>
      </p:sp>
      <p:sp>
        <p:nvSpPr>
          <p:cNvPr id="597" name="Google Shape;597;p33"/>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598" name="Google Shape;598;p33"/>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599" name="Google Shape;599;p33"/>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600" name="Google Shape;600;p33"/>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601" name="Google Shape;601;p33"/>
          <p:cNvSpPr/>
          <p:nvPr/>
        </p:nvSpPr>
        <p:spPr>
          <a:xfrm>
            <a:off x="1284500"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800">
                <a:solidFill>
                  <a:schemeClr val="dk1"/>
                </a:solidFill>
              </a:rPr>
              <a:t>WHICH</a:t>
            </a:r>
            <a:r>
              <a:rPr lang="en-GB" sz="2800">
                <a:solidFill>
                  <a:schemeClr val="dk1"/>
                </a:solidFill>
              </a:rPr>
              <a:t> REGISTERS IN </a:t>
            </a:r>
            <a:r>
              <a:rPr lang="en-GB" sz="2800">
                <a:solidFill>
                  <a:srgbClr val="7F6000"/>
                </a:solidFill>
              </a:rPr>
              <a:t>STDB5</a:t>
            </a:r>
            <a:r>
              <a:rPr lang="en-GB" sz="2800">
                <a:solidFill>
                  <a:schemeClr val="dk1"/>
                </a:solidFill>
              </a:rPr>
              <a:t> ARE </a:t>
            </a:r>
            <a:r>
              <a:rPr b="1" lang="en-GB" sz="2800">
                <a:solidFill>
                  <a:schemeClr val="dk1"/>
                </a:solidFill>
              </a:rPr>
              <a:t>DECREASING</a:t>
            </a:r>
            <a:r>
              <a:rPr lang="en-GB" sz="2800">
                <a:solidFill>
                  <a:schemeClr val="dk1"/>
                </a:solidFill>
              </a:rPr>
              <a:t> α</a:t>
            </a:r>
            <a:r>
              <a:rPr baseline="-25000" lang="en-GB" sz="2800">
                <a:solidFill>
                  <a:schemeClr val="dk1"/>
                </a:solidFill>
              </a:rPr>
              <a:t>R</a:t>
            </a:r>
            <a:r>
              <a:rPr lang="en-GB" sz="2800">
                <a:solidFill>
                  <a:schemeClr val="dk1"/>
                </a:solidFill>
              </a:rPr>
              <a:t>?</a:t>
            </a:r>
            <a:endParaRPr sz="2200"/>
          </a:p>
        </p:txBody>
      </p:sp>
      <p:sp>
        <p:nvSpPr>
          <p:cNvPr id="602" name="Google Shape;602;p33"/>
          <p:cNvSpPr/>
          <p:nvPr/>
        </p:nvSpPr>
        <p:spPr>
          <a:xfrm>
            <a:off x="5364173"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800">
                <a:solidFill>
                  <a:schemeClr val="dk1"/>
                </a:solidFill>
              </a:rPr>
              <a:t>IS THIS DECREASE DUE TO </a:t>
            </a:r>
            <a:endParaRPr sz="2800">
              <a:solidFill>
                <a:schemeClr val="dk1"/>
              </a:solidFill>
            </a:endParaRPr>
          </a:p>
          <a:p>
            <a:pPr indent="0" lvl="0" marL="0" rtl="0" algn="l">
              <a:spcBef>
                <a:spcPts val="0"/>
              </a:spcBef>
              <a:spcAft>
                <a:spcPts val="0"/>
              </a:spcAft>
              <a:buNone/>
            </a:pPr>
            <a:r>
              <a:rPr b="1" lang="en-GB" sz="2800">
                <a:solidFill>
                  <a:schemeClr val="dk1"/>
                </a:solidFill>
              </a:rPr>
              <a:t>DATA ISSUES</a:t>
            </a:r>
            <a:r>
              <a:rPr lang="en-GB" sz="2800">
                <a:solidFill>
                  <a:schemeClr val="dk1"/>
                </a:solidFill>
              </a:rPr>
              <a:t>?</a:t>
            </a:r>
            <a:endParaRPr sz="2200"/>
          </a:p>
        </p:txBody>
      </p:sp>
      <p:sp>
        <p:nvSpPr>
          <p:cNvPr id="603" name="Google Shape;603;p33"/>
          <p:cNvSpPr/>
          <p:nvPr/>
        </p:nvSpPr>
        <p:spPr>
          <a:xfrm>
            <a:off x="944384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500">
                <a:solidFill>
                  <a:schemeClr val="dk1"/>
                </a:solidFill>
              </a:rPr>
              <a:t>CAN WE </a:t>
            </a:r>
            <a:r>
              <a:rPr b="1" lang="en-GB" sz="2600">
                <a:solidFill>
                  <a:schemeClr val="dk1"/>
                </a:solidFill>
              </a:rPr>
              <a:t>PREDICT</a:t>
            </a:r>
            <a:r>
              <a:rPr lang="en-GB" sz="2500">
                <a:solidFill>
                  <a:schemeClr val="dk1"/>
                </a:solidFill>
              </a:rPr>
              <a:t> WHETHER A NEW REGISTER WILL </a:t>
            </a:r>
            <a:r>
              <a:rPr b="1" lang="en-GB" sz="2500">
                <a:solidFill>
                  <a:schemeClr val="dk1"/>
                </a:solidFill>
              </a:rPr>
              <a:t>DECREASE</a:t>
            </a:r>
            <a:r>
              <a:rPr lang="en-GB" sz="2500">
                <a:solidFill>
                  <a:schemeClr val="dk1"/>
                </a:solidFill>
              </a:rPr>
              <a:t> α</a:t>
            </a:r>
            <a:r>
              <a:rPr baseline="-25000" lang="en-GB" sz="2500">
                <a:solidFill>
                  <a:schemeClr val="dk1"/>
                </a:solidFill>
              </a:rPr>
              <a:t>R</a:t>
            </a:r>
            <a:r>
              <a:rPr lang="en-GB" sz="2500">
                <a:solidFill>
                  <a:schemeClr val="dk1"/>
                </a:solidFill>
              </a:rPr>
              <a:t>?</a:t>
            </a:r>
            <a:endParaRPr sz="1900"/>
          </a:p>
        </p:txBody>
      </p:sp>
      <p:sp>
        <p:nvSpPr>
          <p:cNvPr id="604" name="Google Shape;604;p33"/>
          <p:cNvSpPr/>
          <p:nvPr/>
        </p:nvSpPr>
        <p:spPr>
          <a:xfrm>
            <a:off x="1359881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800">
                <a:solidFill>
                  <a:schemeClr val="dk1"/>
                </a:solidFill>
              </a:rPr>
              <a:t>RELATE</a:t>
            </a:r>
            <a:r>
              <a:rPr lang="en-GB" sz="2800">
                <a:solidFill>
                  <a:schemeClr val="dk1"/>
                </a:solidFill>
              </a:rPr>
              <a:t> THE FINDINGS </a:t>
            </a:r>
            <a:r>
              <a:rPr b="1" lang="en-GB" sz="2800">
                <a:solidFill>
                  <a:schemeClr val="dk1"/>
                </a:solidFill>
              </a:rPr>
              <a:t>TOKAMAK</a:t>
            </a:r>
            <a:r>
              <a:rPr lang="en-GB" sz="2800">
                <a:solidFill>
                  <a:schemeClr val="dk1"/>
                </a:solidFill>
              </a:rPr>
              <a:t> </a:t>
            </a:r>
            <a:r>
              <a:rPr b="1" lang="en-GB" sz="2800">
                <a:solidFill>
                  <a:schemeClr val="dk1"/>
                </a:solidFill>
              </a:rPr>
              <a:t>CHARs &amp; PHYSICS</a:t>
            </a:r>
            <a:endParaRPr sz="2200"/>
          </a:p>
        </p:txBody>
      </p:sp>
      <p:cxnSp>
        <p:nvCxnSpPr>
          <p:cNvPr id="605" name="Google Shape;605;p33"/>
          <p:cNvCxnSpPr>
            <a:stCxn id="601" idx="3"/>
            <a:endCxn id="602" idx="1"/>
          </p:cNvCxnSpPr>
          <p:nvPr/>
        </p:nvCxnSpPr>
        <p:spPr>
          <a:xfrm>
            <a:off x="4181600"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606" name="Google Shape;606;p33"/>
          <p:cNvCxnSpPr>
            <a:stCxn id="602" idx="3"/>
            <a:endCxn id="603" idx="1"/>
          </p:cNvCxnSpPr>
          <p:nvPr/>
        </p:nvCxnSpPr>
        <p:spPr>
          <a:xfrm>
            <a:off x="8261273"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607" name="Google Shape;607;p33"/>
          <p:cNvCxnSpPr>
            <a:stCxn id="603" idx="3"/>
            <a:endCxn id="604" idx="1"/>
          </p:cNvCxnSpPr>
          <p:nvPr/>
        </p:nvCxnSpPr>
        <p:spPr>
          <a:xfrm>
            <a:off x="12416245" y="4876800"/>
            <a:ext cx="1182600" cy="0"/>
          </a:xfrm>
          <a:prstGeom prst="straightConnector1">
            <a:avLst/>
          </a:prstGeom>
          <a:noFill/>
          <a:ln cap="flat" cmpd="sng" w="38100">
            <a:solidFill>
              <a:srgbClr val="FFD966"/>
            </a:solidFill>
            <a:prstDash val="solid"/>
            <a:round/>
            <a:headEnd len="med" w="med" type="none"/>
            <a:tailEnd len="med" w="med" type="triangle"/>
          </a:ln>
        </p:spPr>
      </p:cxnSp>
      <p:sp>
        <p:nvSpPr>
          <p:cNvPr id="608" name="Google Shape;608;p33"/>
          <p:cNvSpPr/>
          <p:nvPr/>
        </p:nvSpPr>
        <p:spPr>
          <a:xfrm rot="-5400000">
            <a:off x="9994975" y="7071925"/>
            <a:ext cx="2173800" cy="1218000"/>
          </a:xfrm>
          <a:prstGeom prst="rightArrow">
            <a:avLst>
              <a:gd fmla="val 50000" name="adj1"/>
              <a:gd fmla="val 50000" name="adj2"/>
            </a:avLst>
          </a:prstGeom>
          <a:solidFill>
            <a:schemeClr val="lt2"/>
          </a:solidFill>
          <a:ln cap="flat" cmpd="sng" w="762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3"/>
          <p:cNvSpPr txBox="1"/>
          <p:nvPr/>
        </p:nvSpPr>
        <p:spPr>
          <a:xfrm>
            <a:off x="1520050" y="6516475"/>
            <a:ext cx="25335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00">
                <a:solidFill>
                  <a:srgbClr val="FFD966"/>
                </a:solidFill>
              </a:rPr>
              <a:t>Depends on how you classify / label them.</a:t>
            </a:r>
            <a:endParaRPr sz="1900">
              <a:solidFill>
                <a:srgbClr val="FFD966"/>
              </a:solidFill>
            </a:endParaRPr>
          </a:p>
        </p:txBody>
      </p:sp>
      <p:sp>
        <p:nvSpPr>
          <p:cNvPr id="610" name="Google Shape;610;p33"/>
          <p:cNvSpPr txBox="1"/>
          <p:nvPr/>
        </p:nvSpPr>
        <p:spPr>
          <a:xfrm>
            <a:off x="5482450" y="6516475"/>
            <a:ext cx="25335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00">
                <a:solidFill>
                  <a:srgbClr val="FFD966"/>
                </a:solidFill>
              </a:rPr>
              <a:t>Yes, but not entirely.</a:t>
            </a:r>
            <a:endParaRPr sz="1900">
              <a:solidFill>
                <a:srgbClr val="FFD966"/>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34"/>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p34"/>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18" name="Google Shape;618;p34"/>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619" name="Google Shape;619;p34"/>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pic>
        <p:nvPicPr>
          <p:cNvPr id="620" name="Google Shape;620;p34"/>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621" name="Google Shape;621;p34"/>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622" name="Google Shape;622;p34"/>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623" name="Google Shape;623;p34"/>
          <p:cNvSpPr txBox="1"/>
          <p:nvPr/>
        </p:nvSpPr>
        <p:spPr>
          <a:xfrm>
            <a:off x="322700" y="1580775"/>
            <a:ext cx="72036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FEATURES OF INTEREST</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624" name="Google Shape;624;p34"/>
          <p:cNvSpPr/>
          <p:nvPr/>
        </p:nvSpPr>
        <p:spPr>
          <a:xfrm>
            <a:off x="13776425" y="1326825"/>
            <a:ext cx="2448900" cy="227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2800">
                <a:solidFill>
                  <a:schemeClr val="dk1"/>
                </a:solidFill>
              </a:rPr>
              <a:t>47 columns</a:t>
            </a:r>
            <a:endParaRPr b="1" sz="2800">
              <a:solidFill>
                <a:schemeClr val="dk1"/>
              </a:solidFill>
            </a:endParaRPr>
          </a:p>
          <a:p>
            <a:pPr indent="0" lvl="0" marL="0" rtl="0" algn="ctr">
              <a:spcBef>
                <a:spcPts val="0"/>
              </a:spcBef>
              <a:spcAft>
                <a:spcPts val="0"/>
              </a:spcAft>
              <a:buNone/>
            </a:pPr>
            <a:r>
              <a:t/>
            </a:r>
            <a:endParaRPr b="1">
              <a:solidFill>
                <a:schemeClr val="dk1"/>
              </a:solidFill>
            </a:endParaRPr>
          </a:p>
          <a:p>
            <a:pPr indent="0" lvl="0" marL="0" rtl="0" algn="ctr">
              <a:spcBef>
                <a:spcPts val="0"/>
              </a:spcBef>
              <a:spcAft>
                <a:spcPts val="0"/>
              </a:spcAft>
              <a:buNone/>
            </a:pPr>
            <a:r>
              <a:rPr b="1" lang="en-GB" sz="2300">
                <a:solidFill>
                  <a:srgbClr val="FF9900"/>
                </a:solidFill>
              </a:rPr>
              <a:t>35</a:t>
            </a:r>
            <a:r>
              <a:rPr lang="en-GB" sz="2300">
                <a:solidFill>
                  <a:schemeClr val="dk1"/>
                </a:solidFill>
              </a:rPr>
              <a:t> | </a:t>
            </a:r>
            <a:r>
              <a:rPr b="1" lang="en-GB" sz="2300">
                <a:solidFill>
                  <a:srgbClr val="6AA84F"/>
                </a:solidFill>
              </a:rPr>
              <a:t>12</a:t>
            </a:r>
            <a:endParaRPr b="1" sz="2300">
              <a:solidFill>
                <a:srgbClr val="6AA84F"/>
              </a:solidFill>
            </a:endParaRPr>
          </a:p>
        </p:txBody>
      </p:sp>
      <p:pic>
        <p:nvPicPr>
          <p:cNvPr id="625" name="Google Shape;625;p34"/>
          <p:cNvPicPr preferRelativeResize="0"/>
          <p:nvPr/>
        </p:nvPicPr>
        <p:blipFill>
          <a:blip r:embed="rId5">
            <a:alphaModFix/>
          </a:blip>
          <a:stretch>
            <a:fillRect/>
          </a:stretch>
        </p:blipFill>
        <p:spPr>
          <a:xfrm>
            <a:off x="763250" y="2725650"/>
            <a:ext cx="6520199" cy="1583300"/>
          </a:xfrm>
          <a:prstGeom prst="rect">
            <a:avLst/>
          </a:prstGeom>
          <a:noFill/>
          <a:ln>
            <a:noFill/>
          </a:ln>
        </p:spPr>
      </p:pic>
      <p:pic>
        <p:nvPicPr>
          <p:cNvPr id="626" name="Google Shape;626;p34"/>
          <p:cNvPicPr preferRelativeResize="0"/>
          <p:nvPr/>
        </p:nvPicPr>
        <p:blipFill>
          <a:blip r:embed="rId6">
            <a:alphaModFix/>
          </a:blip>
          <a:stretch>
            <a:fillRect/>
          </a:stretch>
        </p:blipFill>
        <p:spPr>
          <a:xfrm>
            <a:off x="3723700" y="3936300"/>
            <a:ext cx="8248826" cy="1369900"/>
          </a:xfrm>
          <a:prstGeom prst="rect">
            <a:avLst/>
          </a:prstGeom>
          <a:noFill/>
          <a:ln cap="flat" cmpd="sng" w="38100">
            <a:solidFill>
              <a:srgbClr val="FF9900"/>
            </a:solidFill>
            <a:prstDash val="solid"/>
            <a:round/>
            <a:headEnd len="sm" w="sm" type="none"/>
            <a:tailEnd len="sm" w="sm" type="none"/>
          </a:ln>
        </p:spPr>
      </p:pic>
      <p:pic>
        <p:nvPicPr>
          <p:cNvPr id="627" name="Google Shape;627;p34"/>
          <p:cNvPicPr preferRelativeResize="0"/>
          <p:nvPr/>
        </p:nvPicPr>
        <p:blipFill>
          <a:blip r:embed="rId7">
            <a:alphaModFix/>
          </a:blip>
          <a:stretch>
            <a:fillRect/>
          </a:stretch>
        </p:blipFill>
        <p:spPr>
          <a:xfrm>
            <a:off x="1220500" y="5658813"/>
            <a:ext cx="7770475" cy="1461275"/>
          </a:xfrm>
          <a:prstGeom prst="rect">
            <a:avLst/>
          </a:prstGeom>
          <a:noFill/>
          <a:ln cap="flat" cmpd="sng" w="38100">
            <a:solidFill>
              <a:srgbClr val="6AA84F"/>
            </a:solidFill>
            <a:prstDash val="solid"/>
            <a:round/>
            <a:headEnd len="sm" w="sm" type="none"/>
            <a:tailEnd len="sm" w="sm" type="none"/>
          </a:ln>
        </p:spPr>
      </p:pic>
      <p:sp>
        <p:nvSpPr>
          <p:cNvPr id="628" name="Google Shape;628;p34"/>
          <p:cNvSpPr txBox="1"/>
          <p:nvPr/>
        </p:nvSpPr>
        <p:spPr>
          <a:xfrm>
            <a:off x="7297750" y="1580775"/>
            <a:ext cx="3328200" cy="18207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 Entropy</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629" name="Google Shape;629;p34"/>
          <p:cNvSpPr/>
          <p:nvPr/>
        </p:nvSpPr>
        <p:spPr>
          <a:xfrm>
            <a:off x="12280225" y="4982675"/>
            <a:ext cx="4192200" cy="234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sz="2600"/>
              <a:t>IDEA</a:t>
            </a:r>
            <a:endParaRPr sz="2600"/>
          </a:p>
          <a:p>
            <a:pPr indent="0" lvl="0" marL="0" rtl="0" algn="r">
              <a:spcBef>
                <a:spcPts val="0"/>
              </a:spcBef>
              <a:spcAft>
                <a:spcPts val="0"/>
              </a:spcAft>
              <a:buNone/>
            </a:pPr>
            <a:r>
              <a:t/>
            </a:r>
            <a:endParaRPr sz="1700"/>
          </a:p>
          <a:p>
            <a:pPr indent="0" lvl="0" marL="0" rtl="0" algn="r">
              <a:spcBef>
                <a:spcPts val="0"/>
              </a:spcBef>
              <a:spcAft>
                <a:spcPts val="0"/>
              </a:spcAft>
              <a:buNone/>
            </a:pPr>
            <a:r>
              <a:rPr lang="en-GB" sz="2600"/>
              <a:t>Keep features that increased the entropy </a:t>
            </a:r>
            <a:r>
              <a:rPr b="1" lang="en-GB" sz="2600"/>
              <a:t>when removed</a:t>
            </a:r>
            <a:r>
              <a:rPr lang="en-GB" sz="2600"/>
              <a:t>.</a:t>
            </a:r>
            <a:endParaRPr sz="2600"/>
          </a:p>
        </p:txBody>
      </p:sp>
      <p:sp>
        <p:nvSpPr>
          <p:cNvPr id="630" name="Google Shape;630;p34"/>
          <p:cNvSpPr txBox="1"/>
          <p:nvPr/>
        </p:nvSpPr>
        <p:spPr>
          <a:xfrm>
            <a:off x="10183650" y="7794550"/>
            <a:ext cx="69240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[M. Dash and H. Liu, 2020]</a:t>
            </a:r>
            <a:endParaRPr b="1" sz="1500">
              <a:solidFill>
                <a:srgbClr val="658AA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35"/>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p35"/>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38" name="Google Shape;638;p35"/>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639" name="Google Shape;639;p35"/>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0" name="Google Shape;640;p35"/>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641" name="Google Shape;641;p35"/>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642" name="Google Shape;642;p35"/>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643" name="Google Shape;643;p35"/>
          <p:cNvSpPr txBox="1"/>
          <p:nvPr/>
        </p:nvSpPr>
        <p:spPr>
          <a:xfrm>
            <a:off x="322700" y="1580775"/>
            <a:ext cx="72036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FEATURES OF INTEREST</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644" name="Google Shape;644;p35"/>
          <p:cNvSpPr/>
          <p:nvPr/>
        </p:nvSpPr>
        <p:spPr>
          <a:xfrm>
            <a:off x="13776425" y="1326825"/>
            <a:ext cx="2448900" cy="227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2800">
                <a:solidFill>
                  <a:schemeClr val="dk1"/>
                </a:solidFill>
              </a:rPr>
              <a:t>47 columns</a:t>
            </a:r>
            <a:endParaRPr b="1" sz="2800">
              <a:solidFill>
                <a:schemeClr val="dk1"/>
              </a:solidFill>
            </a:endParaRPr>
          </a:p>
          <a:p>
            <a:pPr indent="0" lvl="0" marL="0" rtl="0" algn="ctr">
              <a:spcBef>
                <a:spcPts val="0"/>
              </a:spcBef>
              <a:spcAft>
                <a:spcPts val="0"/>
              </a:spcAft>
              <a:buNone/>
            </a:pPr>
            <a:r>
              <a:t/>
            </a:r>
            <a:endParaRPr b="1">
              <a:solidFill>
                <a:schemeClr val="dk1"/>
              </a:solidFill>
            </a:endParaRPr>
          </a:p>
          <a:p>
            <a:pPr indent="0" lvl="0" marL="0" rtl="0" algn="ctr">
              <a:spcBef>
                <a:spcPts val="0"/>
              </a:spcBef>
              <a:spcAft>
                <a:spcPts val="0"/>
              </a:spcAft>
              <a:buNone/>
            </a:pPr>
            <a:r>
              <a:rPr b="1" lang="en-GB" sz="2300">
                <a:solidFill>
                  <a:srgbClr val="FF9900"/>
                </a:solidFill>
              </a:rPr>
              <a:t>35</a:t>
            </a:r>
            <a:r>
              <a:rPr lang="en-GB" sz="2300">
                <a:solidFill>
                  <a:schemeClr val="dk1"/>
                </a:solidFill>
              </a:rPr>
              <a:t> | </a:t>
            </a:r>
            <a:r>
              <a:rPr b="1" lang="en-GB" sz="2300">
                <a:solidFill>
                  <a:srgbClr val="6AA84F"/>
                </a:solidFill>
              </a:rPr>
              <a:t>12</a:t>
            </a:r>
            <a:endParaRPr b="1" sz="2300">
              <a:solidFill>
                <a:srgbClr val="6AA84F"/>
              </a:solidFill>
            </a:endParaRPr>
          </a:p>
        </p:txBody>
      </p:sp>
      <p:pic>
        <p:nvPicPr>
          <p:cNvPr id="645" name="Google Shape;645;p35"/>
          <p:cNvPicPr preferRelativeResize="0"/>
          <p:nvPr/>
        </p:nvPicPr>
        <p:blipFill>
          <a:blip r:embed="rId5">
            <a:alphaModFix/>
          </a:blip>
          <a:stretch>
            <a:fillRect/>
          </a:stretch>
        </p:blipFill>
        <p:spPr>
          <a:xfrm>
            <a:off x="763250" y="2725650"/>
            <a:ext cx="6520199" cy="1583300"/>
          </a:xfrm>
          <a:prstGeom prst="rect">
            <a:avLst/>
          </a:prstGeom>
          <a:noFill/>
          <a:ln>
            <a:noFill/>
          </a:ln>
        </p:spPr>
      </p:pic>
      <p:pic>
        <p:nvPicPr>
          <p:cNvPr id="646" name="Google Shape;646;p35"/>
          <p:cNvPicPr preferRelativeResize="0"/>
          <p:nvPr/>
        </p:nvPicPr>
        <p:blipFill>
          <a:blip r:embed="rId6">
            <a:alphaModFix/>
          </a:blip>
          <a:stretch>
            <a:fillRect/>
          </a:stretch>
        </p:blipFill>
        <p:spPr>
          <a:xfrm>
            <a:off x="3723700" y="3936300"/>
            <a:ext cx="8248826" cy="1369900"/>
          </a:xfrm>
          <a:prstGeom prst="rect">
            <a:avLst/>
          </a:prstGeom>
          <a:noFill/>
          <a:ln cap="flat" cmpd="sng" w="38100">
            <a:solidFill>
              <a:srgbClr val="FF9900"/>
            </a:solidFill>
            <a:prstDash val="solid"/>
            <a:round/>
            <a:headEnd len="sm" w="sm" type="none"/>
            <a:tailEnd len="sm" w="sm" type="none"/>
          </a:ln>
        </p:spPr>
      </p:pic>
      <p:pic>
        <p:nvPicPr>
          <p:cNvPr id="647" name="Google Shape;647;p35"/>
          <p:cNvPicPr preferRelativeResize="0"/>
          <p:nvPr/>
        </p:nvPicPr>
        <p:blipFill>
          <a:blip r:embed="rId7">
            <a:alphaModFix/>
          </a:blip>
          <a:stretch>
            <a:fillRect/>
          </a:stretch>
        </p:blipFill>
        <p:spPr>
          <a:xfrm>
            <a:off x="1220500" y="5658813"/>
            <a:ext cx="7770475" cy="1461275"/>
          </a:xfrm>
          <a:prstGeom prst="rect">
            <a:avLst/>
          </a:prstGeom>
          <a:noFill/>
          <a:ln cap="flat" cmpd="sng" w="38100">
            <a:solidFill>
              <a:srgbClr val="6AA84F"/>
            </a:solidFill>
            <a:prstDash val="solid"/>
            <a:round/>
            <a:headEnd len="sm" w="sm" type="none"/>
            <a:tailEnd len="sm" w="sm" type="none"/>
          </a:ln>
        </p:spPr>
      </p:pic>
      <p:sp>
        <p:nvSpPr>
          <p:cNvPr id="648" name="Google Shape;648;p35"/>
          <p:cNvSpPr/>
          <p:nvPr/>
        </p:nvSpPr>
        <p:spPr>
          <a:xfrm>
            <a:off x="12336675" y="4615675"/>
            <a:ext cx="3613500" cy="3369600"/>
          </a:xfrm>
          <a:prstGeom prst="ellipse">
            <a:avLst/>
          </a:prstGeom>
          <a:solidFill>
            <a:srgbClr val="F4CCCC"/>
          </a:solidFill>
          <a:ln cap="flat" cmpd="sng" w="38100">
            <a:solidFill>
              <a:srgbClr val="A61C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p>
          <a:p>
            <a:pPr indent="0" lvl="0" marL="0" rtl="0" algn="ctr">
              <a:spcBef>
                <a:spcPts val="0"/>
              </a:spcBef>
              <a:spcAft>
                <a:spcPts val="0"/>
              </a:spcAft>
              <a:buNone/>
            </a:pPr>
            <a:r>
              <a:t/>
            </a:r>
            <a:endParaRPr sz="2200"/>
          </a:p>
          <a:p>
            <a:pPr indent="0" lvl="0" marL="0" rtl="0" algn="ctr">
              <a:spcBef>
                <a:spcPts val="0"/>
              </a:spcBef>
              <a:spcAft>
                <a:spcPts val="0"/>
              </a:spcAft>
              <a:buNone/>
            </a:pPr>
            <a:r>
              <a:rPr lang="en-GB" sz="2200"/>
              <a:t>Removing features with high VIF and causing high condition indices. </a:t>
            </a:r>
            <a:endParaRPr sz="2200"/>
          </a:p>
        </p:txBody>
      </p:sp>
      <p:sp>
        <p:nvSpPr>
          <p:cNvPr id="649" name="Google Shape;649;p35"/>
          <p:cNvSpPr txBox="1"/>
          <p:nvPr/>
        </p:nvSpPr>
        <p:spPr>
          <a:xfrm>
            <a:off x="7297750" y="1580775"/>
            <a:ext cx="7029300" cy="18207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 Entropy + Low MCL</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650" name="Google Shape;650;p35"/>
          <p:cNvSpPr txBox="1"/>
          <p:nvPr/>
        </p:nvSpPr>
        <p:spPr>
          <a:xfrm>
            <a:off x="12371925" y="5364225"/>
            <a:ext cx="354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200">
                <a:solidFill>
                  <a:schemeClr val="dk1"/>
                </a:solidFill>
              </a:rPr>
              <a:t>MULTICOLLINEARITY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36"/>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p36"/>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58" name="Google Shape;658;p36"/>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659" name="Google Shape;659;p36"/>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0" name="Google Shape;660;p36"/>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661" name="Google Shape;661;p36"/>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662" name="Google Shape;662;p36"/>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663" name="Google Shape;663;p36"/>
          <p:cNvSpPr txBox="1"/>
          <p:nvPr/>
        </p:nvSpPr>
        <p:spPr>
          <a:xfrm>
            <a:off x="322700" y="1580775"/>
            <a:ext cx="72036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FEATURES OF INTEREST</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664" name="Google Shape;664;p36"/>
          <p:cNvSpPr txBox="1"/>
          <p:nvPr/>
        </p:nvSpPr>
        <p:spPr>
          <a:xfrm>
            <a:off x="7297750" y="1580775"/>
            <a:ext cx="8779500" cy="18207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 Entropy + Low MCL</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graphicFrame>
        <p:nvGraphicFramePr>
          <p:cNvPr id="665" name="Google Shape;665;p36"/>
          <p:cNvGraphicFramePr/>
          <p:nvPr/>
        </p:nvGraphicFramePr>
        <p:xfrm>
          <a:off x="1707650" y="3172863"/>
          <a:ext cx="3000000" cy="3000000"/>
        </p:xfrm>
        <a:graphic>
          <a:graphicData uri="http://schemas.openxmlformats.org/drawingml/2006/table">
            <a:tbl>
              <a:tblPr>
                <a:noFill/>
                <a:tableStyleId>{613EE1A8-2D0C-40C8-9B82-A81728570A35}</a:tableStyleId>
              </a:tblPr>
              <a:tblGrid>
                <a:gridCol w="1468875"/>
                <a:gridCol w="5312075"/>
                <a:gridCol w="1529975"/>
                <a:gridCol w="5612450"/>
              </a:tblGrid>
              <a:tr h="457175">
                <a:tc>
                  <a:txBody>
                    <a:bodyPr/>
                    <a:lstStyle/>
                    <a:p>
                      <a:pPr indent="0" lvl="0" marL="0" rtl="0" algn="ctr">
                        <a:spcBef>
                          <a:spcPts val="0"/>
                        </a:spcBef>
                        <a:spcAft>
                          <a:spcPts val="0"/>
                        </a:spcAft>
                        <a:buNone/>
                      </a:pPr>
                      <a:r>
                        <a:rPr b="1" lang="en-GB" sz="1800"/>
                        <a:t>FEATURE</a:t>
                      </a:r>
                      <a:endParaRPr b="1"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None/>
                      </a:pPr>
                      <a:r>
                        <a:rPr b="1" lang="en-GB" sz="1800"/>
                        <a:t>DESCRIPTION</a:t>
                      </a:r>
                      <a:endParaRPr b="1" sz="1800"/>
                    </a:p>
                  </a:txBody>
                  <a:tcPr marT="91425" marB="91425" marR="91425" marL="91425" anchor="ctr">
                    <a:lnR cap="flat" cmpd="sng" w="9525">
                      <a:solidFill>
                        <a:srgbClr val="9E9E9E"/>
                      </a:solidFill>
                      <a:prstDash val="solid"/>
                      <a:round/>
                      <a:headEnd len="sm" w="sm" type="none"/>
                      <a:tailEnd len="sm" w="sm" type="none"/>
                    </a:lnR>
                    <a:solidFill>
                      <a:srgbClr val="9FC8FF">
                        <a:alpha val="18990"/>
                      </a:srgbClr>
                    </a:solidFill>
                  </a:tcPr>
                </a:tc>
                <a:tc>
                  <a:txBody>
                    <a:bodyPr/>
                    <a:lstStyle/>
                    <a:p>
                      <a:pPr indent="0" lvl="0" marL="0" rtl="0" algn="ctr">
                        <a:spcBef>
                          <a:spcPts val="0"/>
                        </a:spcBef>
                        <a:spcAft>
                          <a:spcPts val="0"/>
                        </a:spcAft>
                        <a:buNone/>
                      </a:pPr>
                      <a:r>
                        <a:rPr b="1" lang="en-GB" sz="1800"/>
                        <a:t>FEATURE</a:t>
                      </a:r>
                      <a:endParaRPr b="1"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FC8FF">
                        <a:alpha val="18990"/>
                      </a:srgbClr>
                    </a:solidFill>
                  </a:tcPr>
                </a:tc>
                <a:tc>
                  <a:txBody>
                    <a:bodyPr/>
                    <a:lstStyle/>
                    <a:p>
                      <a:pPr indent="0" lvl="0" marL="0" rtl="0" algn="ctr">
                        <a:spcBef>
                          <a:spcPts val="0"/>
                        </a:spcBef>
                        <a:spcAft>
                          <a:spcPts val="0"/>
                        </a:spcAft>
                        <a:buNone/>
                      </a:pPr>
                      <a:r>
                        <a:rPr b="1" lang="en-GB" sz="1800"/>
                        <a:t>DESCRIPTION</a:t>
                      </a:r>
                      <a:endParaRPr b="1"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FC8FF">
                        <a:alpha val="18990"/>
                      </a:srgbClr>
                    </a:solidFill>
                  </a:tcPr>
                </a:tc>
              </a:tr>
              <a:tr h="731500">
                <a:tc>
                  <a:txBody>
                    <a:bodyPr/>
                    <a:lstStyle/>
                    <a:p>
                      <a:pPr indent="0" lvl="0" marL="0" rtl="0" algn="ctr">
                        <a:spcBef>
                          <a:spcPts val="0"/>
                        </a:spcBef>
                        <a:spcAft>
                          <a:spcPts val="0"/>
                        </a:spcAft>
                        <a:buNone/>
                      </a:pPr>
                      <a:r>
                        <a:rPr lang="en-GB" sz="1800"/>
                        <a:t>BETA</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Clr>
                          <a:schemeClr val="dk1"/>
                        </a:buClr>
                        <a:buSzPts val="1100"/>
                        <a:buFont typeface="Arial"/>
                        <a:buNone/>
                      </a:pPr>
                      <a:r>
                        <a:rPr lang="en-GB" sz="1800"/>
                        <a:t>Plasma pressure</a:t>
                      </a:r>
                      <a:endParaRPr sz="1800"/>
                    </a:p>
                    <a:p>
                      <a:pPr indent="0" lvl="0" marL="0" rtl="0" algn="ctr">
                        <a:spcBef>
                          <a:spcPts val="0"/>
                        </a:spcBef>
                        <a:spcAft>
                          <a:spcPts val="0"/>
                        </a:spcAft>
                        <a:buNone/>
                      </a:pPr>
                      <a:r>
                        <a:rPr lang="en-GB" sz="1800"/>
                        <a:t>normalised to </a:t>
                      </a:r>
                      <a:r>
                        <a:rPr b="1" lang="en-GB" sz="1800"/>
                        <a:t>B</a:t>
                      </a:r>
                      <a:r>
                        <a:rPr baseline="-25000" lang="en-GB" sz="1800"/>
                        <a:t>t</a:t>
                      </a:r>
                      <a:endParaRPr baseline="-25000" sz="1800"/>
                    </a:p>
                  </a:txBody>
                  <a:tcPr marT="91425" marB="91425" marR="91425" marL="91425" anchor="ctr"/>
                </a:tc>
                <a:tc>
                  <a:txBody>
                    <a:bodyPr/>
                    <a:lstStyle/>
                    <a:p>
                      <a:pPr indent="0" lvl="0" marL="0" rtl="0" algn="ctr">
                        <a:spcBef>
                          <a:spcPts val="0"/>
                        </a:spcBef>
                        <a:spcAft>
                          <a:spcPts val="0"/>
                        </a:spcAft>
                        <a:buNone/>
                      </a:pPr>
                      <a:r>
                        <a:rPr lang="en-GB" sz="1800"/>
                        <a:t>WFICFORM</a:t>
                      </a:r>
                      <a:endParaRPr sz="1800"/>
                    </a:p>
                  </a:txBody>
                  <a:tcPr marT="91425" marB="91425" marR="91425" marL="91425" anchor="ctr">
                    <a:lnT cap="flat" cmpd="sng" w="9525">
                      <a:solidFill>
                        <a:srgbClr val="9E9E9E"/>
                      </a:solidFill>
                      <a:prstDash val="solid"/>
                      <a:round/>
                      <a:headEnd len="sm" w="sm" type="none"/>
                      <a:tailEnd len="sm" w="sm" type="none"/>
                    </a:lnT>
                    <a:solidFill>
                      <a:srgbClr val="9FC8FF">
                        <a:alpha val="18990"/>
                      </a:srgbClr>
                    </a:solidFill>
                  </a:tcPr>
                </a:tc>
                <a:tc>
                  <a:txBody>
                    <a:bodyPr/>
                    <a:lstStyle/>
                    <a:p>
                      <a:pPr indent="0" lvl="0" marL="0" rtl="0" algn="ctr">
                        <a:spcBef>
                          <a:spcPts val="0"/>
                        </a:spcBef>
                        <a:spcAft>
                          <a:spcPts val="0"/>
                        </a:spcAft>
                        <a:buNone/>
                      </a:pPr>
                      <a:r>
                        <a:rPr lang="en-GB" sz="1800"/>
                        <a:t>Total fast ion energy due to ICRH estimated from approximate formula</a:t>
                      </a:r>
                      <a:endParaRPr sz="1800"/>
                    </a:p>
                  </a:txBody>
                  <a:tcPr marT="91425" marB="91425" marR="91425" marL="91425" anchor="ctr">
                    <a:lnT cap="flat" cmpd="sng" w="9525">
                      <a:solidFill>
                        <a:srgbClr val="9E9E9E"/>
                      </a:solidFill>
                      <a:prstDash val="solid"/>
                      <a:round/>
                      <a:headEnd len="sm" w="sm" type="none"/>
                      <a:tailEnd len="sm" w="sm" type="none"/>
                    </a:lnT>
                  </a:tcPr>
                </a:tc>
              </a:tr>
              <a:tr h="457175">
                <a:tc>
                  <a:txBody>
                    <a:bodyPr/>
                    <a:lstStyle/>
                    <a:p>
                      <a:pPr indent="0" lvl="0" marL="0" rtl="0" algn="ctr">
                        <a:spcBef>
                          <a:spcPts val="0"/>
                        </a:spcBef>
                        <a:spcAft>
                          <a:spcPts val="0"/>
                        </a:spcAft>
                        <a:buNone/>
                      </a:pPr>
                      <a:r>
                        <a:rPr lang="en-GB" sz="1800"/>
                        <a:t>RHOSTAR</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None/>
                      </a:pPr>
                      <a:r>
                        <a:rPr lang="en-GB" sz="1800"/>
                        <a:t>N</a:t>
                      </a:r>
                      <a:r>
                        <a:rPr lang="en-GB" sz="1800"/>
                        <a:t>ormalised Ion Gyroradius</a:t>
                      </a:r>
                      <a:endParaRPr sz="1800"/>
                    </a:p>
                  </a:txBody>
                  <a:tcPr marT="91425" marB="91425" marR="91425" marL="91425" anchor="ctr"/>
                </a:tc>
                <a:tc>
                  <a:txBody>
                    <a:bodyPr/>
                    <a:lstStyle/>
                    <a:p>
                      <a:pPr indent="0" lvl="0" marL="0" rtl="0" algn="ctr">
                        <a:spcBef>
                          <a:spcPts val="0"/>
                        </a:spcBef>
                        <a:spcAft>
                          <a:spcPts val="0"/>
                        </a:spcAft>
                        <a:buNone/>
                      </a:pPr>
                      <a:r>
                        <a:rPr lang="en-GB" sz="1800"/>
                        <a:t>WFFORM</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None/>
                      </a:pPr>
                      <a:r>
                        <a:rPr lang="en-GB" sz="1800"/>
                        <a:t>T</a:t>
                      </a:r>
                      <a:r>
                        <a:rPr lang="en-GB" sz="1800"/>
                        <a:t>otal fast ion energy due to NBI</a:t>
                      </a:r>
                      <a:endParaRPr sz="1800"/>
                    </a:p>
                  </a:txBody>
                  <a:tcPr marT="91425" marB="91425" marR="91425" marL="91425" anchor="ctr"/>
                </a:tc>
              </a:tr>
              <a:tr h="731500">
                <a:tc>
                  <a:txBody>
                    <a:bodyPr/>
                    <a:lstStyle/>
                    <a:p>
                      <a:pPr indent="0" lvl="0" marL="0" rtl="0" algn="ctr">
                        <a:spcBef>
                          <a:spcPts val="0"/>
                        </a:spcBef>
                        <a:spcAft>
                          <a:spcPts val="0"/>
                        </a:spcAft>
                        <a:buNone/>
                      </a:pPr>
                      <a:r>
                        <a:rPr lang="en-GB" sz="1800"/>
                        <a:t>NUSTAR</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Clr>
                          <a:schemeClr val="dk1"/>
                        </a:buClr>
                        <a:buSzPts val="1100"/>
                        <a:buFont typeface="Arial"/>
                        <a:buNone/>
                      </a:pPr>
                      <a:r>
                        <a:rPr lang="en-GB" sz="1800"/>
                        <a:t>N</a:t>
                      </a:r>
                      <a:r>
                        <a:rPr lang="en-GB" sz="1800"/>
                        <a:t>ormalised Ion</a:t>
                      </a:r>
                      <a:endParaRPr sz="1800"/>
                    </a:p>
                    <a:p>
                      <a:pPr indent="0" lvl="0" marL="0" rtl="0" algn="ctr">
                        <a:spcBef>
                          <a:spcPts val="0"/>
                        </a:spcBef>
                        <a:spcAft>
                          <a:spcPts val="0"/>
                        </a:spcAft>
                        <a:buNone/>
                      </a:pPr>
                      <a:r>
                        <a:rPr lang="en-GB" sz="1800"/>
                        <a:t>collision frequency</a:t>
                      </a:r>
                      <a:endParaRPr sz="1800"/>
                    </a:p>
                  </a:txBody>
                  <a:tcPr marT="91425" marB="91425" marR="91425" marL="91425" anchor="ctr"/>
                </a:tc>
                <a:tc>
                  <a:txBody>
                    <a:bodyPr/>
                    <a:lstStyle/>
                    <a:p>
                      <a:pPr indent="0" lvl="0" marL="0" rtl="0" algn="ctr">
                        <a:spcBef>
                          <a:spcPts val="0"/>
                        </a:spcBef>
                        <a:spcAft>
                          <a:spcPts val="0"/>
                        </a:spcAft>
                        <a:buNone/>
                      </a:pPr>
                      <a:r>
                        <a:rPr lang="en-GB" sz="1800"/>
                        <a:t>ZEFFNEO</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None/>
                      </a:pPr>
                      <a:r>
                        <a:rPr lang="en-GB" sz="1800"/>
                        <a:t>Line average plasma effective charge, from Bremsstrahlung</a:t>
                      </a:r>
                      <a:endParaRPr sz="1800"/>
                    </a:p>
                  </a:txBody>
                  <a:tcPr marT="91425" marB="91425" marR="91425" marL="91425" anchor="ctr"/>
                </a:tc>
              </a:tr>
              <a:tr h="731500">
                <a:tc>
                  <a:txBody>
                    <a:bodyPr/>
                    <a:lstStyle/>
                    <a:p>
                      <a:pPr indent="0" lvl="0" marL="0" rtl="0" algn="ctr">
                        <a:spcBef>
                          <a:spcPts val="0"/>
                        </a:spcBef>
                        <a:spcAft>
                          <a:spcPts val="0"/>
                        </a:spcAft>
                        <a:buNone/>
                      </a:pPr>
                      <a:r>
                        <a:rPr lang="en-GB" sz="1800"/>
                        <a:t>Q95</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Clr>
                          <a:schemeClr val="dk1"/>
                        </a:buClr>
                        <a:buSzPts val="1100"/>
                        <a:buFont typeface="Arial"/>
                        <a:buNone/>
                      </a:pPr>
                      <a:r>
                        <a:rPr lang="en-GB" sz="1800"/>
                        <a:t>Plasma safety factor at</a:t>
                      </a:r>
                      <a:endParaRPr sz="1800"/>
                    </a:p>
                    <a:p>
                      <a:pPr indent="0" lvl="0" marL="0" rtl="0" algn="ctr">
                        <a:spcBef>
                          <a:spcPts val="0"/>
                        </a:spcBef>
                        <a:spcAft>
                          <a:spcPts val="0"/>
                        </a:spcAft>
                        <a:buNone/>
                      </a:pPr>
                      <a:r>
                        <a:rPr lang="en-GB" sz="1800"/>
                        <a:t>the 95% poloidal flux surface</a:t>
                      </a:r>
                      <a:endParaRPr sz="1800"/>
                    </a:p>
                  </a:txBody>
                  <a:tcPr marT="91425" marB="91425" marR="91425" marL="91425" anchor="ctr"/>
                </a:tc>
                <a:tc>
                  <a:txBody>
                    <a:bodyPr/>
                    <a:lstStyle/>
                    <a:p>
                      <a:pPr indent="0" lvl="0" marL="0" rtl="0" algn="ctr">
                        <a:spcBef>
                          <a:spcPts val="0"/>
                        </a:spcBef>
                        <a:spcAft>
                          <a:spcPts val="0"/>
                        </a:spcAft>
                        <a:buNone/>
                      </a:pPr>
                      <a:r>
                        <a:rPr lang="en-GB" sz="1800"/>
                        <a:t>DWDIA</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Clr>
                          <a:schemeClr val="dk1"/>
                        </a:buClr>
                        <a:buSzPts val="1100"/>
                        <a:buFont typeface="Arial"/>
                        <a:buNone/>
                      </a:pPr>
                      <a:r>
                        <a:rPr lang="en-GB" sz="1800"/>
                        <a:t>Time rate of change of the</a:t>
                      </a:r>
                      <a:endParaRPr sz="1800"/>
                    </a:p>
                    <a:p>
                      <a:pPr indent="0" lvl="0" marL="0" rtl="0" algn="ctr">
                        <a:spcBef>
                          <a:spcPts val="0"/>
                        </a:spcBef>
                        <a:spcAft>
                          <a:spcPts val="0"/>
                        </a:spcAft>
                        <a:buNone/>
                      </a:pPr>
                      <a:r>
                        <a:rPr lang="en-GB" sz="1800"/>
                        <a:t>total plasma stored energy</a:t>
                      </a:r>
                      <a:endParaRPr sz="1800"/>
                    </a:p>
                  </a:txBody>
                  <a:tcPr marT="91425" marB="91425" marR="91425" marL="91425" anchor="ctr"/>
                </a:tc>
              </a:tr>
              <a:tr h="731500">
                <a:tc>
                  <a:txBody>
                    <a:bodyPr/>
                    <a:lstStyle/>
                    <a:p>
                      <a:pPr indent="0" lvl="0" marL="0" rtl="0" algn="ctr">
                        <a:spcBef>
                          <a:spcPts val="0"/>
                        </a:spcBef>
                        <a:spcAft>
                          <a:spcPts val="0"/>
                        </a:spcAft>
                        <a:buNone/>
                      </a:pPr>
                      <a:r>
                        <a:rPr lang="en-GB" sz="1800"/>
                        <a:t>PFLOSS</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None/>
                      </a:pPr>
                      <a:r>
                        <a:rPr lang="en-GB" sz="1800"/>
                        <a:t>NBI power that is lost from the plasma through charge exchange and unconfined orbits</a:t>
                      </a:r>
                      <a:endParaRPr sz="1800"/>
                    </a:p>
                  </a:txBody>
                  <a:tcPr marT="91425" marB="91425" marR="91425" marL="91425" anchor="ctr"/>
                </a:tc>
                <a:tc>
                  <a:txBody>
                    <a:bodyPr/>
                    <a:lstStyle/>
                    <a:p>
                      <a:pPr indent="0" lvl="0" marL="0" rtl="0" algn="ctr">
                        <a:spcBef>
                          <a:spcPts val="0"/>
                        </a:spcBef>
                        <a:spcAft>
                          <a:spcPts val="0"/>
                        </a:spcAft>
                        <a:buNone/>
                      </a:pPr>
                      <a:r>
                        <a:t/>
                      </a:r>
                      <a:endParaRPr sz="1800"/>
                    </a:p>
                  </a:txBody>
                  <a:tcPr marT="91425" marB="91425" marR="91425" marL="91425" anchor="ctr">
                    <a:solidFill>
                      <a:srgbClr val="9FC8FF">
                        <a:alpha val="18990"/>
                      </a:srgbClr>
                    </a:solidFill>
                  </a:tcPr>
                </a:tc>
                <a:tc>
                  <a:txBody>
                    <a:bodyPr/>
                    <a:lstStyle/>
                    <a:p>
                      <a:pPr indent="0" lvl="0" marL="0" rtl="0" algn="ctr">
                        <a:spcBef>
                          <a:spcPts val="0"/>
                        </a:spcBef>
                        <a:spcAft>
                          <a:spcPts val="0"/>
                        </a:spcAft>
                        <a:buNone/>
                      </a:pPr>
                      <a:r>
                        <a:t/>
                      </a:r>
                      <a:endParaRPr sz="1800"/>
                    </a:p>
                  </a:txBody>
                  <a:tcPr marT="91425" marB="91425" marR="91425" marL="91425" anchor="ctr"/>
                </a:tc>
              </a:tr>
            </a:tbl>
          </a:graphicData>
        </a:graphic>
      </p:graphicFrame>
      <p:sp>
        <p:nvSpPr>
          <p:cNvPr id="666" name="Google Shape;666;p36"/>
          <p:cNvSpPr txBox="1"/>
          <p:nvPr/>
        </p:nvSpPr>
        <p:spPr>
          <a:xfrm>
            <a:off x="640925" y="7472700"/>
            <a:ext cx="7305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rgbClr val="658AA9"/>
                </a:solidFill>
              </a:rPr>
              <a:t>Description of all columns in STDB5 found in [Princeton, 2021, http://arks.princeton.edu/ark:/88435/dsp01m900nx49h]</a:t>
            </a:r>
            <a:endParaRPr b="1" sz="1600">
              <a:solidFill>
                <a:srgbClr val="658AA9"/>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37"/>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673" name="Google Shape;673;p37"/>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74" name="Google Shape;674;p37"/>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675" name="Google Shape;675;p37"/>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6" name="Google Shape;676;p37"/>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677" name="Google Shape;677;p37"/>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678" name="Google Shape;678;p37"/>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679" name="Google Shape;679;p37"/>
          <p:cNvSpPr txBox="1"/>
          <p:nvPr/>
        </p:nvSpPr>
        <p:spPr>
          <a:xfrm>
            <a:off x="322700" y="1580775"/>
            <a:ext cx="10517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FEATURES FOR PREDICTION</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680" name="Google Shape;680;p37"/>
          <p:cNvSpPr txBox="1"/>
          <p:nvPr/>
        </p:nvSpPr>
        <p:spPr>
          <a:xfrm>
            <a:off x="7297750" y="1580775"/>
            <a:ext cx="8779500" cy="979500"/>
          </a:xfrm>
          <a:prstGeom prst="rect">
            <a:avLst/>
          </a:prstGeom>
          <a:noFill/>
          <a:ln>
            <a:noFill/>
          </a:ln>
        </p:spPr>
        <p:txBody>
          <a:bodyPr anchorCtr="0" anchor="t" bIns="91425" lIns="91425" spcFirstLastPara="1" rIns="91425" wrap="square" tIns="91425">
            <a:spAutoFit/>
          </a:bodyPr>
          <a:lstStyle/>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681" name="Google Shape;681;p37"/>
          <p:cNvSpPr/>
          <p:nvPr/>
        </p:nvSpPr>
        <p:spPr>
          <a:xfrm>
            <a:off x="2967475" y="4649996"/>
            <a:ext cx="1966200" cy="114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t>FEATURES OF INTEREST</a:t>
            </a:r>
            <a:endParaRPr b="1" sz="2200"/>
          </a:p>
        </p:txBody>
      </p:sp>
      <p:sp>
        <p:nvSpPr>
          <p:cNvPr id="682" name="Google Shape;682;p37"/>
          <p:cNvSpPr/>
          <p:nvPr/>
        </p:nvSpPr>
        <p:spPr>
          <a:xfrm>
            <a:off x="5658795" y="3163825"/>
            <a:ext cx="1966200" cy="114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t>GAUSSIAN PROCESS</a:t>
            </a:r>
            <a:endParaRPr b="1" sz="2200"/>
          </a:p>
        </p:txBody>
      </p:sp>
      <p:sp>
        <p:nvSpPr>
          <p:cNvPr id="683" name="Google Shape;683;p37"/>
          <p:cNvSpPr/>
          <p:nvPr/>
        </p:nvSpPr>
        <p:spPr>
          <a:xfrm>
            <a:off x="5658795" y="6109173"/>
            <a:ext cx="1966200" cy="114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t>RANDOM FOREST</a:t>
            </a:r>
            <a:endParaRPr b="1" sz="2200"/>
          </a:p>
        </p:txBody>
      </p:sp>
      <p:sp>
        <p:nvSpPr>
          <p:cNvPr id="684" name="Google Shape;684;p37"/>
          <p:cNvSpPr/>
          <p:nvPr/>
        </p:nvSpPr>
        <p:spPr>
          <a:xfrm>
            <a:off x="8649524" y="4202775"/>
            <a:ext cx="2216100" cy="20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t>FEATURE IMPORTANCE</a:t>
            </a:r>
            <a:endParaRPr b="1" sz="2200"/>
          </a:p>
          <a:p>
            <a:pPr indent="0" lvl="0" marL="0" rtl="0" algn="ctr">
              <a:spcBef>
                <a:spcPts val="0"/>
              </a:spcBef>
              <a:spcAft>
                <a:spcPts val="0"/>
              </a:spcAft>
              <a:buNone/>
            </a:pPr>
            <a:r>
              <a:rPr b="1" lang="en-GB" sz="2200"/>
              <a:t>ANALYSIS</a:t>
            </a:r>
            <a:endParaRPr b="1" sz="2200"/>
          </a:p>
        </p:txBody>
      </p:sp>
      <p:sp>
        <p:nvSpPr>
          <p:cNvPr id="685" name="Google Shape;685;p37"/>
          <p:cNvSpPr/>
          <p:nvPr/>
        </p:nvSpPr>
        <p:spPr>
          <a:xfrm>
            <a:off x="12912100" y="2833650"/>
            <a:ext cx="3774600" cy="92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t>Normalized Ion Gyroradius</a:t>
            </a:r>
            <a:endParaRPr b="1" sz="2500"/>
          </a:p>
        </p:txBody>
      </p:sp>
      <p:sp>
        <p:nvSpPr>
          <p:cNvPr id="686" name="Google Shape;686;p37"/>
          <p:cNvSpPr/>
          <p:nvPr/>
        </p:nvSpPr>
        <p:spPr>
          <a:xfrm>
            <a:off x="12912100" y="4081225"/>
            <a:ext cx="3774600" cy="92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t>Normalized Ion Collision Frequency</a:t>
            </a:r>
            <a:endParaRPr b="1" sz="2500"/>
          </a:p>
        </p:txBody>
      </p:sp>
      <p:sp>
        <p:nvSpPr>
          <p:cNvPr id="687" name="Google Shape;687;p37"/>
          <p:cNvSpPr/>
          <p:nvPr/>
        </p:nvSpPr>
        <p:spPr>
          <a:xfrm>
            <a:off x="12912100" y="5328800"/>
            <a:ext cx="3774600" cy="92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t>Safety Factor</a:t>
            </a:r>
            <a:endParaRPr b="1" sz="2500"/>
          </a:p>
        </p:txBody>
      </p:sp>
      <p:sp>
        <p:nvSpPr>
          <p:cNvPr id="688" name="Google Shape;688;p37"/>
          <p:cNvSpPr/>
          <p:nvPr/>
        </p:nvSpPr>
        <p:spPr>
          <a:xfrm>
            <a:off x="12912100" y="6576375"/>
            <a:ext cx="3774600" cy="92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t>Normalized Plasma Beta to B</a:t>
            </a:r>
            <a:r>
              <a:rPr b="1" baseline="-25000" lang="en-GB" sz="2500"/>
              <a:t>t</a:t>
            </a:r>
            <a:endParaRPr b="1" baseline="-25000" sz="2500"/>
          </a:p>
        </p:txBody>
      </p:sp>
      <p:cxnSp>
        <p:nvCxnSpPr>
          <p:cNvPr id="689" name="Google Shape;689;p37"/>
          <p:cNvCxnSpPr>
            <a:stCxn id="681" idx="3"/>
            <a:endCxn id="682" idx="1"/>
          </p:cNvCxnSpPr>
          <p:nvPr/>
        </p:nvCxnSpPr>
        <p:spPr>
          <a:xfrm flipH="1" rot="10800000">
            <a:off x="4933675" y="3736796"/>
            <a:ext cx="725100" cy="1486200"/>
          </a:xfrm>
          <a:prstGeom prst="straightConnector1">
            <a:avLst/>
          </a:prstGeom>
          <a:noFill/>
          <a:ln cap="flat" cmpd="sng" w="28575">
            <a:solidFill>
              <a:schemeClr val="dk2"/>
            </a:solidFill>
            <a:prstDash val="solid"/>
            <a:round/>
            <a:headEnd len="med" w="med" type="none"/>
            <a:tailEnd len="med" w="med" type="triangle"/>
          </a:ln>
        </p:spPr>
      </p:cxnSp>
      <p:cxnSp>
        <p:nvCxnSpPr>
          <p:cNvPr id="690" name="Google Shape;690;p37"/>
          <p:cNvCxnSpPr>
            <a:stCxn id="681" idx="3"/>
            <a:endCxn id="683" idx="1"/>
          </p:cNvCxnSpPr>
          <p:nvPr/>
        </p:nvCxnSpPr>
        <p:spPr>
          <a:xfrm>
            <a:off x="4933675" y="5222996"/>
            <a:ext cx="725100" cy="1459200"/>
          </a:xfrm>
          <a:prstGeom prst="straightConnector1">
            <a:avLst/>
          </a:prstGeom>
          <a:noFill/>
          <a:ln cap="flat" cmpd="sng" w="28575">
            <a:solidFill>
              <a:schemeClr val="dk2"/>
            </a:solidFill>
            <a:prstDash val="solid"/>
            <a:round/>
            <a:headEnd len="med" w="med" type="none"/>
            <a:tailEnd len="med" w="med" type="triangle"/>
          </a:ln>
        </p:spPr>
      </p:cxnSp>
      <p:cxnSp>
        <p:nvCxnSpPr>
          <p:cNvPr id="691" name="Google Shape;691;p37"/>
          <p:cNvCxnSpPr>
            <a:stCxn id="683" idx="3"/>
            <a:endCxn id="684" idx="1"/>
          </p:cNvCxnSpPr>
          <p:nvPr/>
        </p:nvCxnSpPr>
        <p:spPr>
          <a:xfrm flipH="1" rot="10800000">
            <a:off x="7624995" y="5245473"/>
            <a:ext cx="1024500" cy="1436700"/>
          </a:xfrm>
          <a:prstGeom prst="straightConnector1">
            <a:avLst/>
          </a:prstGeom>
          <a:noFill/>
          <a:ln cap="flat" cmpd="sng" w="28575">
            <a:solidFill>
              <a:schemeClr val="dk2"/>
            </a:solidFill>
            <a:prstDash val="solid"/>
            <a:round/>
            <a:headEnd len="med" w="med" type="none"/>
            <a:tailEnd len="med" w="med" type="triangle"/>
          </a:ln>
        </p:spPr>
      </p:cxnSp>
      <p:cxnSp>
        <p:nvCxnSpPr>
          <p:cNvPr id="692" name="Google Shape;692;p37"/>
          <p:cNvCxnSpPr>
            <a:stCxn id="682" idx="3"/>
            <a:endCxn id="684" idx="1"/>
          </p:cNvCxnSpPr>
          <p:nvPr/>
        </p:nvCxnSpPr>
        <p:spPr>
          <a:xfrm>
            <a:off x="7624995" y="3736825"/>
            <a:ext cx="1024500" cy="1508700"/>
          </a:xfrm>
          <a:prstGeom prst="straightConnector1">
            <a:avLst/>
          </a:prstGeom>
          <a:noFill/>
          <a:ln cap="flat" cmpd="sng" w="28575">
            <a:solidFill>
              <a:schemeClr val="dk2"/>
            </a:solidFill>
            <a:prstDash val="solid"/>
            <a:round/>
            <a:headEnd len="med" w="med" type="none"/>
            <a:tailEnd len="med" w="med" type="triangle"/>
          </a:ln>
        </p:spPr>
      </p:cxnSp>
      <p:cxnSp>
        <p:nvCxnSpPr>
          <p:cNvPr id="693" name="Google Shape;693;p37"/>
          <p:cNvCxnSpPr>
            <a:stCxn id="684" idx="3"/>
            <a:endCxn id="685" idx="1"/>
          </p:cNvCxnSpPr>
          <p:nvPr/>
        </p:nvCxnSpPr>
        <p:spPr>
          <a:xfrm flipH="1" rot="10800000">
            <a:off x="10865624" y="3297975"/>
            <a:ext cx="2046600" cy="1947600"/>
          </a:xfrm>
          <a:prstGeom prst="straightConnector1">
            <a:avLst/>
          </a:prstGeom>
          <a:noFill/>
          <a:ln cap="flat" cmpd="sng" w="28575">
            <a:solidFill>
              <a:schemeClr val="dk2"/>
            </a:solidFill>
            <a:prstDash val="solid"/>
            <a:round/>
            <a:headEnd len="med" w="med" type="none"/>
            <a:tailEnd len="med" w="med" type="triangle"/>
          </a:ln>
        </p:spPr>
      </p:cxnSp>
      <p:cxnSp>
        <p:nvCxnSpPr>
          <p:cNvPr id="694" name="Google Shape;694;p37"/>
          <p:cNvCxnSpPr>
            <a:endCxn id="686" idx="1"/>
          </p:cNvCxnSpPr>
          <p:nvPr/>
        </p:nvCxnSpPr>
        <p:spPr>
          <a:xfrm flipH="1" rot="10800000">
            <a:off x="10865500" y="4545625"/>
            <a:ext cx="2046600" cy="699900"/>
          </a:xfrm>
          <a:prstGeom prst="straightConnector1">
            <a:avLst/>
          </a:prstGeom>
          <a:noFill/>
          <a:ln cap="flat" cmpd="sng" w="28575">
            <a:solidFill>
              <a:schemeClr val="dk2"/>
            </a:solidFill>
            <a:prstDash val="solid"/>
            <a:round/>
            <a:headEnd len="med" w="med" type="none"/>
            <a:tailEnd len="med" w="med" type="triangle"/>
          </a:ln>
        </p:spPr>
      </p:cxnSp>
      <p:cxnSp>
        <p:nvCxnSpPr>
          <p:cNvPr id="695" name="Google Shape;695;p37"/>
          <p:cNvCxnSpPr>
            <a:stCxn id="684" idx="3"/>
            <a:endCxn id="687" idx="1"/>
          </p:cNvCxnSpPr>
          <p:nvPr/>
        </p:nvCxnSpPr>
        <p:spPr>
          <a:xfrm>
            <a:off x="10865624" y="5245575"/>
            <a:ext cx="2046600" cy="547500"/>
          </a:xfrm>
          <a:prstGeom prst="straightConnector1">
            <a:avLst/>
          </a:prstGeom>
          <a:noFill/>
          <a:ln cap="flat" cmpd="sng" w="28575">
            <a:solidFill>
              <a:schemeClr val="dk2"/>
            </a:solidFill>
            <a:prstDash val="solid"/>
            <a:round/>
            <a:headEnd len="med" w="med" type="none"/>
            <a:tailEnd len="med" w="med" type="triangle"/>
          </a:ln>
        </p:spPr>
      </p:cxnSp>
      <p:cxnSp>
        <p:nvCxnSpPr>
          <p:cNvPr id="696" name="Google Shape;696;p37"/>
          <p:cNvCxnSpPr>
            <a:stCxn id="684" idx="3"/>
            <a:endCxn id="688" idx="1"/>
          </p:cNvCxnSpPr>
          <p:nvPr/>
        </p:nvCxnSpPr>
        <p:spPr>
          <a:xfrm>
            <a:off x="10865624" y="5245575"/>
            <a:ext cx="2046600" cy="1795200"/>
          </a:xfrm>
          <a:prstGeom prst="straightConnector1">
            <a:avLst/>
          </a:prstGeom>
          <a:noFill/>
          <a:ln cap="flat" cmpd="sng" w="28575">
            <a:solidFill>
              <a:schemeClr val="dk2"/>
            </a:solidFill>
            <a:prstDash val="solid"/>
            <a:round/>
            <a:headEnd len="med" w="med" type="none"/>
            <a:tailEnd len="med" w="med" type="triangle"/>
          </a:ln>
        </p:spPr>
      </p:cxnSp>
      <p:sp>
        <p:nvSpPr>
          <p:cNvPr id="697" name="Google Shape;697;p37"/>
          <p:cNvSpPr txBox="1"/>
          <p:nvPr/>
        </p:nvSpPr>
        <p:spPr>
          <a:xfrm>
            <a:off x="4490925" y="2699975"/>
            <a:ext cx="4234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t>Classifiers</a:t>
            </a:r>
            <a:endParaRPr sz="1800"/>
          </a:p>
        </p:txBody>
      </p:sp>
      <p:sp>
        <p:nvSpPr>
          <p:cNvPr id="698" name="Google Shape;698;p37"/>
          <p:cNvSpPr/>
          <p:nvPr/>
        </p:nvSpPr>
        <p:spPr>
          <a:xfrm>
            <a:off x="381525" y="4650000"/>
            <a:ext cx="1637100" cy="114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t>LABEL </a:t>
            </a:r>
            <a:endParaRPr b="1" sz="2200"/>
          </a:p>
        </p:txBody>
      </p:sp>
      <p:cxnSp>
        <p:nvCxnSpPr>
          <p:cNvPr id="699" name="Google Shape;699;p37"/>
          <p:cNvCxnSpPr>
            <a:stCxn id="698" idx="3"/>
            <a:endCxn id="681" idx="1"/>
          </p:cNvCxnSpPr>
          <p:nvPr/>
        </p:nvCxnSpPr>
        <p:spPr>
          <a:xfrm>
            <a:off x="2018625" y="5223000"/>
            <a:ext cx="948900" cy="0"/>
          </a:xfrm>
          <a:prstGeom prst="straightConnector1">
            <a:avLst/>
          </a:prstGeom>
          <a:noFill/>
          <a:ln cap="flat" cmpd="sng" w="28575">
            <a:solidFill>
              <a:schemeClr val="dk2"/>
            </a:solidFill>
            <a:prstDash val="solid"/>
            <a:round/>
            <a:headEnd len="med" w="med" type="none"/>
            <a:tailEnd len="med" w="med" type="triangle"/>
          </a:ln>
        </p:spPr>
      </p:cxnSp>
      <p:sp>
        <p:nvSpPr>
          <p:cNvPr id="700" name="Google Shape;700;p37"/>
          <p:cNvSpPr txBox="1"/>
          <p:nvPr/>
        </p:nvSpPr>
        <p:spPr>
          <a:xfrm>
            <a:off x="322700" y="4223975"/>
            <a:ext cx="1695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t>Observations</a:t>
            </a:r>
            <a:endParaRPr sz="1800"/>
          </a:p>
        </p:txBody>
      </p:sp>
      <p:sp>
        <p:nvSpPr>
          <p:cNvPr id="701" name="Google Shape;701;p37"/>
          <p:cNvSpPr txBox="1"/>
          <p:nvPr/>
        </p:nvSpPr>
        <p:spPr>
          <a:xfrm>
            <a:off x="322700" y="5747975"/>
            <a:ext cx="1695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t>Big / Small </a:t>
            </a:r>
            <a:endParaRPr sz="1800"/>
          </a:p>
        </p:txBody>
      </p:sp>
      <p:sp>
        <p:nvSpPr>
          <p:cNvPr id="702" name="Google Shape;702;p37"/>
          <p:cNvSpPr/>
          <p:nvPr/>
        </p:nvSpPr>
        <p:spPr>
          <a:xfrm>
            <a:off x="10769900" y="1575175"/>
            <a:ext cx="5964900" cy="861000"/>
          </a:xfrm>
          <a:prstGeom prst="rect">
            <a:avLst/>
          </a:prstGeom>
          <a:noFill/>
          <a:ln cap="flat" cmpd="sng" w="38100">
            <a:solidFill>
              <a:srgbClr val="658AA9"/>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500"/>
              <a:t>Best Performance with “</a:t>
            </a:r>
            <a:r>
              <a:rPr b="1" lang="en-GB" sz="2500"/>
              <a:t>big dataset</a:t>
            </a:r>
            <a:r>
              <a:rPr lang="en-GB" sz="2500"/>
              <a:t>”</a:t>
            </a:r>
            <a:endParaRPr sz="2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38"/>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p38"/>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10" name="Google Shape;710;p38"/>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711" name="Google Shape;711;p38"/>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2" name="Google Shape;712;p38"/>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713" name="Google Shape;713;p38"/>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714" name="Google Shape;714;p38"/>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715" name="Google Shape;715;p38"/>
          <p:cNvSpPr txBox="1"/>
          <p:nvPr/>
        </p:nvSpPr>
        <p:spPr>
          <a:xfrm>
            <a:off x="322700" y="1580775"/>
            <a:ext cx="10517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PREDICTIONS IN NEW DEVICES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716" name="Google Shape;716;p38"/>
          <p:cNvSpPr txBox="1"/>
          <p:nvPr/>
        </p:nvSpPr>
        <p:spPr>
          <a:xfrm>
            <a:off x="7297750" y="1580775"/>
            <a:ext cx="8779500" cy="979500"/>
          </a:xfrm>
          <a:prstGeom prst="rect">
            <a:avLst/>
          </a:prstGeom>
          <a:noFill/>
          <a:ln>
            <a:noFill/>
          </a:ln>
        </p:spPr>
        <p:txBody>
          <a:bodyPr anchorCtr="0" anchor="t" bIns="91425" lIns="91425" spcFirstLastPara="1" rIns="91425" wrap="square" tIns="91425">
            <a:spAutoFit/>
          </a:bodyPr>
          <a:lstStyle/>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717" name="Google Shape;717;p38"/>
          <p:cNvPicPr preferRelativeResize="0"/>
          <p:nvPr/>
        </p:nvPicPr>
        <p:blipFill>
          <a:blip r:embed="rId5">
            <a:alphaModFix/>
          </a:blip>
          <a:stretch>
            <a:fillRect/>
          </a:stretch>
        </p:blipFill>
        <p:spPr>
          <a:xfrm>
            <a:off x="869738" y="2560275"/>
            <a:ext cx="15599223" cy="2396596"/>
          </a:xfrm>
          <a:prstGeom prst="rect">
            <a:avLst/>
          </a:prstGeom>
          <a:noFill/>
          <a:ln>
            <a:noFill/>
          </a:ln>
        </p:spPr>
      </p:pic>
      <p:sp>
        <p:nvSpPr>
          <p:cNvPr id="718" name="Google Shape;718;p38"/>
          <p:cNvSpPr/>
          <p:nvPr/>
        </p:nvSpPr>
        <p:spPr>
          <a:xfrm>
            <a:off x="6551938" y="5170949"/>
            <a:ext cx="42348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400"/>
              <a:t>UNAFFECTED</a:t>
            </a:r>
            <a:endParaRPr b="1" sz="3400"/>
          </a:p>
        </p:txBody>
      </p:sp>
      <p:pic>
        <p:nvPicPr>
          <p:cNvPr id="719" name="Google Shape;719;p38"/>
          <p:cNvPicPr preferRelativeResize="0"/>
          <p:nvPr/>
        </p:nvPicPr>
        <p:blipFill>
          <a:blip r:embed="rId6">
            <a:alphaModFix/>
          </a:blip>
          <a:stretch>
            <a:fillRect/>
          </a:stretch>
        </p:blipFill>
        <p:spPr>
          <a:xfrm>
            <a:off x="1373188" y="6283663"/>
            <a:ext cx="14592300" cy="1076325"/>
          </a:xfrm>
          <a:prstGeom prst="rect">
            <a:avLst/>
          </a:prstGeom>
          <a:noFill/>
          <a:ln cap="flat" cmpd="sng" w="38100">
            <a:solidFill>
              <a:srgbClr val="658AA9"/>
            </a:solidFill>
            <a:prstDash val="solid"/>
            <a:round/>
            <a:headEnd len="sm" w="sm" type="none"/>
            <a:tailEnd len="sm" w="sm" type="none"/>
          </a:ln>
        </p:spPr>
      </p:pic>
      <p:sp>
        <p:nvSpPr>
          <p:cNvPr id="720" name="Google Shape;720;p38"/>
          <p:cNvSpPr/>
          <p:nvPr/>
        </p:nvSpPr>
        <p:spPr>
          <a:xfrm>
            <a:off x="10921775" y="2540250"/>
            <a:ext cx="4363200" cy="9288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39"/>
          <p:cNvSpPr txBox="1"/>
          <p:nvPr>
            <p:ph idx="1" type="subTitle"/>
          </p:nvPr>
        </p:nvSpPr>
        <p:spPr>
          <a:xfrm>
            <a:off x="944675" y="1618600"/>
            <a:ext cx="16394100" cy="18324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accent1"/>
              </a:buClr>
              <a:buSzPts val="3000"/>
              <a:buNone/>
            </a:pPr>
            <a:r>
              <a:rPr b="1" lang="en-GB" sz="4573">
                <a:solidFill>
                  <a:srgbClr val="FFD966"/>
                </a:solidFill>
              </a:rPr>
              <a:t>WORKFLOW</a:t>
            </a:r>
            <a:endParaRPr sz="3200">
              <a:solidFill>
                <a:srgbClr val="FFD966"/>
              </a:solidFill>
            </a:endParaRPr>
          </a:p>
        </p:txBody>
      </p:sp>
      <p:sp>
        <p:nvSpPr>
          <p:cNvPr id="726" name="Google Shape;726;p39"/>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727" name="Google Shape;727;p39"/>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728" name="Google Shape;728;p39"/>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729" name="Google Shape;729;p39"/>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730" name="Google Shape;730;p39"/>
          <p:cNvSpPr/>
          <p:nvPr/>
        </p:nvSpPr>
        <p:spPr>
          <a:xfrm>
            <a:off x="1284500"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800">
                <a:solidFill>
                  <a:schemeClr val="dk1"/>
                </a:solidFill>
              </a:rPr>
              <a:t>WHICH</a:t>
            </a:r>
            <a:r>
              <a:rPr lang="en-GB" sz="2800">
                <a:solidFill>
                  <a:schemeClr val="dk1"/>
                </a:solidFill>
              </a:rPr>
              <a:t> REGISTERS IN </a:t>
            </a:r>
            <a:r>
              <a:rPr lang="en-GB" sz="2800">
                <a:solidFill>
                  <a:srgbClr val="7F6000"/>
                </a:solidFill>
              </a:rPr>
              <a:t>STDB5</a:t>
            </a:r>
            <a:r>
              <a:rPr lang="en-GB" sz="2800">
                <a:solidFill>
                  <a:schemeClr val="dk1"/>
                </a:solidFill>
              </a:rPr>
              <a:t> ARE </a:t>
            </a:r>
            <a:r>
              <a:rPr b="1" lang="en-GB" sz="2800">
                <a:solidFill>
                  <a:schemeClr val="dk1"/>
                </a:solidFill>
              </a:rPr>
              <a:t>DECREASING</a:t>
            </a:r>
            <a:r>
              <a:rPr lang="en-GB" sz="2800">
                <a:solidFill>
                  <a:schemeClr val="dk1"/>
                </a:solidFill>
              </a:rPr>
              <a:t> α</a:t>
            </a:r>
            <a:r>
              <a:rPr baseline="-25000" lang="en-GB" sz="2800">
                <a:solidFill>
                  <a:schemeClr val="dk1"/>
                </a:solidFill>
              </a:rPr>
              <a:t>R</a:t>
            </a:r>
            <a:r>
              <a:rPr lang="en-GB" sz="2800">
                <a:solidFill>
                  <a:schemeClr val="dk1"/>
                </a:solidFill>
              </a:rPr>
              <a:t>?</a:t>
            </a:r>
            <a:endParaRPr sz="2200"/>
          </a:p>
        </p:txBody>
      </p:sp>
      <p:sp>
        <p:nvSpPr>
          <p:cNvPr id="731" name="Google Shape;731;p39"/>
          <p:cNvSpPr/>
          <p:nvPr/>
        </p:nvSpPr>
        <p:spPr>
          <a:xfrm>
            <a:off x="5364173"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800">
                <a:solidFill>
                  <a:schemeClr val="dk1"/>
                </a:solidFill>
              </a:rPr>
              <a:t>IS THIS DECREASE DUE TO </a:t>
            </a:r>
            <a:endParaRPr sz="2800">
              <a:solidFill>
                <a:schemeClr val="dk1"/>
              </a:solidFill>
            </a:endParaRPr>
          </a:p>
          <a:p>
            <a:pPr indent="0" lvl="0" marL="0" rtl="0" algn="l">
              <a:spcBef>
                <a:spcPts val="0"/>
              </a:spcBef>
              <a:spcAft>
                <a:spcPts val="0"/>
              </a:spcAft>
              <a:buNone/>
            </a:pPr>
            <a:r>
              <a:rPr b="1" lang="en-GB" sz="2800">
                <a:solidFill>
                  <a:schemeClr val="dk1"/>
                </a:solidFill>
              </a:rPr>
              <a:t>DATA ISSUES</a:t>
            </a:r>
            <a:r>
              <a:rPr lang="en-GB" sz="2800">
                <a:solidFill>
                  <a:schemeClr val="dk1"/>
                </a:solidFill>
              </a:rPr>
              <a:t>?</a:t>
            </a:r>
            <a:endParaRPr sz="2200"/>
          </a:p>
        </p:txBody>
      </p:sp>
      <p:sp>
        <p:nvSpPr>
          <p:cNvPr id="732" name="Google Shape;732;p39"/>
          <p:cNvSpPr/>
          <p:nvPr/>
        </p:nvSpPr>
        <p:spPr>
          <a:xfrm>
            <a:off x="944384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500">
                <a:solidFill>
                  <a:schemeClr val="dk1"/>
                </a:solidFill>
              </a:rPr>
              <a:t>CAN WE </a:t>
            </a:r>
            <a:r>
              <a:rPr b="1" lang="en-GB" sz="2600">
                <a:solidFill>
                  <a:schemeClr val="dk1"/>
                </a:solidFill>
              </a:rPr>
              <a:t>PREDICT</a:t>
            </a:r>
            <a:r>
              <a:rPr lang="en-GB" sz="2500">
                <a:solidFill>
                  <a:schemeClr val="dk1"/>
                </a:solidFill>
              </a:rPr>
              <a:t> WHETHER A NEW REGISTER WILL </a:t>
            </a:r>
            <a:r>
              <a:rPr b="1" lang="en-GB" sz="2500">
                <a:solidFill>
                  <a:schemeClr val="dk1"/>
                </a:solidFill>
              </a:rPr>
              <a:t>DECREASE</a:t>
            </a:r>
            <a:r>
              <a:rPr lang="en-GB" sz="2500">
                <a:solidFill>
                  <a:schemeClr val="dk1"/>
                </a:solidFill>
              </a:rPr>
              <a:t> α</a:t>
            </a:r>
            <a:r>
              <a:rPr baseline="-25000" lang="en-GB" sz="2500">
                <a:solidFill>
                  <a:schemeClr val="dk1"/>
                </a:solidFill>
              </a:rPr>
              <a:t>R</a:t>
            </a:r>
            <a:r>
              <a:rPr lang="en-GB" sz="2500">
                <a:solidFill>
                  <a:schemeClr val="dk1"/>
                </a:solidFill>
              </a:rPr>
              <a:t>?</a:t>
            </a:r>
            <a:endParaRPr sz="1900"/>
          </a:p>
        </p:txBody>
      </p:sp>
      <p:sp>
        <p:nvSpPr>
          <p:cNvPr id="733" name="Google Shape;733;p39"/>
          <p:cNvSpPr/>
          <p:nvPr/>
        </p:nvSpPr>
        <p:spPr>
          <a:xfrm>
            <a:off x="1359881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800">
                <a:solidFill>
                  <a:schemeClr val="dk1"/>
                </a:solidFill>
              </a:rPr>
              <a:t>RELATE</a:t>
            </a:r>
            <a:r>
              <a:rPr lang="en-GB" sz="2800">
                <a:solidFill>
                  <a:schemeClr val="dk1"/>
                </a:solidFill>
              </a:rPr>
              <a:t> THE FINDINGS </a:t>
            </a:r>
            <a:r>
              <a:rPr b="1" lang="en-GB" sz="2800">
                <a:solidFill>
                  <a:schemeClr val="dk1"/>
                </a:solidFill>
              </a:rPr>
              <a:t>TOKAMAK</a:t>
            </a:r>
            <a:r>
              <a:rPr lang="en-GB" sz="2800">
                <a:solidFill>
                  <a:schemeClr val="dk1"/>
                </a:solidFill>
              </a:rPr>
              <a:t> </a:t>
            </a:r>
            <a:r>
              <a:rPr b="1" lang="en-GB" sz="2800">
                <a:solidFill>
                  <a:schemeClr val="dk1"/>
                </a:solidFill>
              </a:rPr>
              <a:t>CHARs &amp; </a:t>
            </a:r>
            <a:r>
              <a:rPr b="1" lang="en-GB" sz="2800">
                <a:solidFill>
                  <a:schemeClr val="dk1"/>
                </a:solidFill>
              </a:rPr>
              <a:t>PHYSICS</a:t>
            </a:r>
            <a:endParaRPr sz="2200"/>
          </a:p>
        </p:txBody>
      </p:sp>
      <p:cxnSp>
        <p:nvCxnSpPr>
          <p:cNvPr id="734" name="Google Shape;734;p39"/>
          <p:cNvCxnSpPr>
            <a:stCxn id="730" idx="3"/>
            <a:endCxn id="731" idx="1"/>
          </p:cNvCxnSpPr>
          <p:nvPr/>
        </p:nvCxnSpPr>
        <p:spPr>
          <a:xfrm>
            <a:off x="4181600"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735" name="Google Shape;735;p39"/>
          <p:cNvCxnSpPr>
            <a:stCxn id="731" idx="3"/>
            <a:endCxn id="732" idx="1"/>
          </p:cNvCxnSpPr>
          <p:nvPr/>
        </p:nvCxnSpPr>
        <p:spPr>
          <a:xfrm>
            <a:off x="8261273"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736" name="Google Shape;736;p39"/>
          <p:cNvCxnSpPr>
            <a:stCxn id="732" idx="3"/>
            <a:endCxn id="733" idx="1"/>
          </p:cNvCxnSpPr>
          <p:nvPr/>
        </p:nvCxnSpPr>
        <p:spPr>
          <a:xfrm>
            <a:off x="12416245" y="4876800"/>
            <a:ext cx="1182600" cy="0"/>
          </a:xfrm>
          <a:prstGeom prst="straightConnector1">
            <a:avLst/>
          </a:prstGeom>
          <a:noFill/>
          <a:ln cap="flat" cmpd="sng" w="38100">
            <a:solidFill>
              <a:srgbClr val="FFD966"/>
            </a:solidFill>
            <a:prstDash val="solid"/>
            <a:round/>
            <a:headEnd len="med" w="med" type="none"/>
            <a:tailEnd len="med" w="med" type="triangle"/>
          </a:ln>
        </p:spPr>
      </p:cxnSp>
      <p:sp>
        <p:nvSpPr>
          <p:cNvPr id="737" name="Google Shape;737;p39"/>
          <p:cNvSpPr/>
          <p:nvPr/>
        </p:nvSpPr>
        <p:spPr>
          <a:xfrm rot="-3451110">
            <a:off x="11976228" y="7071947"/>
            <a:ext cx="2173633" cy="1217979"/>
          </a:xfrm>
          <a:prstGeom prst="rightArrow">
            <a:avLst>
              <a:gd fmla="val 50000" name="adj1"/>
              <a:gd fmla="val 50000" name="adj2"/>
            </a:avLst>
          </a:prstGeom>
          <a:solidFill>
            <a:schemeClr val="lt2"/>
          </a:solidFill>
          <a:ln cap="flat" cmpd="sng" w="762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9"/>
          <p:cNvSpPr txBox="1"/>
          <p:nvPr/>
        </p:nvSpPr>
        <p:spPr>
          <a:xfrm>
            <a:off x="1520050" y="6516475"/>
            <a:ext cx="25335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00">
                <a:solidFill>
                  <a:srgbClr val="FFD966"/>
                </a:solidFill>
              </a:rPr>
              <a:t>Depends on how you classify / label them.</a:t>
            </a:r>
            <a:endParaRPr sz="1900">
              <a:solidFill>
                <a:srgbClr val="FFD966"/>
              </a:solidFill>
            </a:endParaRPr>
          </a:p>
        </p:txBody>
      </p:sp>
      <p:sp>
        <p:nvSpPr>
          <p:cNvPr id="739" name="Google Shape;739;p39"/>
          <p:cNvSpPr txBox="1"/>
          <p:nvPr/>
        </p:nvSpPr>
        <p:spPr>
          <a:xfrm>
            <a:off x="5482450" y="6516475"/>
            <a:ext cx="25335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00">
                <a:solidFill>
                  <a:srgbClr val="FFD966"/>
                </a:solidFill>
              </a:rPr>
              <a:t>Yes, but not entirely.</a:t>
            </a:r>
            <a:endParaRPr sz="1900">
              <a:solidFill>
                <a:srgbClr val="FFD966"/>
              </a:solidFill>
            </a:endParaRPr>
          </a:p>
        </p:txBody>
      </p:sp>
      <p:sp>
        <p:nvSpPr>
          <p:cNvPr id="740" name="Google Shape;740;p39"/>
          <p:cNvSpPr txBox="1"/>
          <p:nvPr/>
        </p:nvSpPr>
        <p:spPr>
          <a:xfrm>
            <a:off x="9597250" y="6516475"/>
            <a:ext cx="25335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00">
                <a:solidFill>
                  <a:srgbClr val="FFD966"/>
                </a:solidFill>
              </a:rPr>
              <a:t>Yes, with only four variables.</a:t>
            </a:r>
            <a:endParaRPr sz="1900">
              <a:solidFill>
                <a:srgbClr val="FFD966"/>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40"/>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747" name="Google Shape;747;p40"/>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48" name="Google Shape;748;p40"/>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749" name="Google Shape;749;p40"/>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0" name="Google Shape;750;p40"/>
          <p:cNvPicPr preferRelativeResize="0"/>
          <p:nvPr/>
        </p:nvPicPr>
        <p:blipFill>
          <a:blip r:embed="rId3">
            <a:alphaModFix/>
          </a:blip>
          <a:stretch>
            <a:fillRect/>
          </a:stretch>
        </p:blipFill>
        <p:spPr>
          <a:xfrm>
            <a:off x="13697125" y="8366400"/>
            <a:ext cx="3177882" cy="928800"/>
          </a:xfrm>
          <a:prstGeom prst="rect">
            <a:avLst/>
          </a:prstGeom>
          <a:noFill/>
          <a:ln>
            <a:noFill/>
          </a:ln>
        </p:spPr>
      </p:pic>
      <p:sp>
        <p:nvSpPr>
          <p:cNvPr id="751" name="Google Shape;751;p40"/>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pic>
        <p:nvPicPr>
          <p:cNvPr id="752" name="Google Shape;752;p40"/>
          <p:cNvPicPr preferRelativeResize="0"/>
          <p:nvPr>
            <p:ph idx="2" type="pic"/>
          </p:nvPr>
        </p:nvPicPr>
        <p:blipFill rotWithShape="1">
          <a:blip r:embed="rId4">
            <a:alphaModFix/>
          </a:blip>
          <a:srcRect b="699" l="0" r="0" t="709"/>
          <a:stretch/>
        </p:blipFill>
        <p:spPr>
          <a:xfrm>
            <a:off x="7526338" y="8307500"/>
            <a:ext cx="2285998" cy="928801"/>
          </a:xfrm>
          <a:prstGeom prst="rect">
            <a:avLst/>
          </a:prstGeom>
          <a:noFill/>
          <a:ln>
            <a:noFill/>
          </a:ln>
        </p:spPr>
      </p:pic>
      <p:sp>
        <p:nvSpPr>
          <p:cNvPr id="753" name="Google Shape;753;p40"/>
          <p:cNvSpPr txBox="1"/>
          <p:nvPr/>
        </p:nvSpPr>
        <p:spPr>
          <a:xfrm>
            <a:off x="322700" y="1580775"/>
            <a:ext cx="16403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Characteristic Clusters: main features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754" name="Google Shape;754;p40"/>
          <p:cNvSpPr/>
          <p:nvPr/>
        </p:nvSpPr>
        <p:spPr>
          <a:xfrm>
            <a:off x="12558713" y="1614349"/>
            <a:ext cx="42348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400"/>
              <a:t>New STDB5</a:t>
            </a:r>
            <a:endParaRPr b="1" sz="3400"/>
          </a:p>
        </p:txBody>
      </p:sp>
      <p:pic>
        <p:nvPicPr>
          <p:cNvPr id="755" name="Google Shape;755;p40"/>
          <p:cNvPicPr preferRelativeResize="0"/>
          <p:nvPr/>
        </p:nvPicPr>
        <p:blipFill>
          <a:blip r:embed="rId5">
            <a:alphaModFix/>
          </a:blip>
          <a:stretch>
            <a:fillRect/>
          </a:stretch>
        </p:blipFill>
        <p:spPr>
          <a:xfrm>
            <a:off x="620300" y="2572650"/>
            <a:ext cx="16173225" cy="569446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4"/>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115" name="Google Shape;115;p14"/>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16" name="Google Shape;116;p14"/>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117" name="Google Shape;117;p14"/>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118" name="Google Shape;118;p14"/>
          <p:cNvSpPr/>
          <p:nvPr/>
        </p:nvSpPr>
        <p:spPr>
          <a:xfrm>
            <a:off x="649300" y="1185675"/>
            <a:ext cx="16689300" cy="6886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pic>
        <p:nvPicPr>
          <p:cNvPr id="119" name="Google Shape;119;p14"/>
          <p:cNvPicPr preferRelativeResize="0"/>
          <p:nvPr/>
        </p:nvPicPr>
        <p:blipFill>
          <a:blip r:embed="rId5">
            <a:alphaModFix/>
          </a:blip>
          <a:stretch>
            <a:fillRect/>
          </a:stretch>
        </p:blipFill>
        <p:spPr>
          <a:xfrm>
            <a:off x="1720100" y="1775188"/>
            <a:ext cx="7533877" cy="5692125"/>
          </a:xfrm>
          <a:prstGeom prst="rect">
            <a:avLst/>
          </a:prstGeom>
          <a:noFill/>
          <a:ln>
            <a:noFill/>
          </a:ln>
        </p:spPr>
      </p:pic>
      <p:sp>
        <p:nvSpPr>
          <p:cNvPr id="120" name="Google Shape;120;p14"/>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TOKAMAKS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121" name="Google Shape;121;p14"/>
          <p:cNvSpPr txBox="1"/>
          <p:nvPr/>
        </p:nvSpPr>
        <p:spPr>
          <a:xfrm>
            <a:off x="1564850" y="6838700"/>
            <a:ext cx="25752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[Hartmut Zohm, 2015]</a:t>
            </a:r>
            <a:endParaRPr b="1" sz="1500">
              <a:solidFill>
                <a:srgbClr val="658AA9"/>
              </a:solidFill>
            </a:endParaRPr>
          </a:p>
        </p:txBody>
      </p:sp>
      <p:pic>
        <p:nvPicPr>
          <p:cNvPr id="122" name="Google Shape;122;p14"/>
          <p:cNvPicPr preferRelativeResize="0"/>
          <p:nvPr/>
        </p:nvPicPr>
        <p:blipFill>
          <a:blip r:embed="rId6">
            <a:alphaModFix/>
          </a:blip>
          <a:stretch>
            <a:fillRect/>
          </a:stretch>
        </p:blipFill>
        <p:spPr>
          <a:xfrm>
            <a:off x="6653175" y="7042162"/>
            <a:ext cx="9572025" cy="928800"/>
          </a:xfrm>
          <a:prstGeom prst="rect">
            <a:avLst/>
          </a:prstGeom>
          <a:noFill/>
          <a:ln cap="flat" cmpd="sng" w="38100">
            <a:solidFill>
              <a:srgbClr val="FF0000"/>
            </a:solidFill>
            <a:prstDash val="solid"/>
            <a:round/>
            <a:headEnd len="sm" w="sm" type="none"/>
            <a:tailEnd len="sm" w="sm" type="none"/>
          </a:ln>
        </p:spPr>
      </p:pic>
      <p:sp>
        <p:nvSpPr>
          <p:cNvPr id="123" name="Google Shape;123;p14"/>
          <p:cNvSpPr/>
          <p:nvPr/>
        </p:nvSpPr>
        <p:spPr>
          <a:xfrm>
            <a:off x="12703675" y="7071725"/>
            <a:ext cx="550500" cy="5646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a:off x="8737325" y="2611300"/>
            <a:ext cx="2575200" cy="10023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100"/>
              <a:t>α</a:t>
            </a:r>
            <a:r>
              <a:rPr baseline="-25000" lang="en-GB" sz="3100"/>
              <a:t>R</a:t>
            </a:r>
            <a:r>
              <a:rPr lang="en-GB" sz="3100"/>
              <a:t> ~ 2.22</a:t>
            </a:r>
            <a:endParaRPr sz="3100"/>
          </a:p>
        </p:txBody>
      </p:sp>
      <p:sp>
        <p:nvSpPr>
          <p:cNvPr id="125" name="Google Shape;125;p14"/>
          <p:cNvSpPr/>
          <p:nvPr/>
        </p:nvSpPr>
        <p:spPr>
          <a:xfrm>
            <a:off x="13254175" y="2611300"/>
            <a:ext cx="2575200" cy="10023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100"/>
              <a:t>α</a:t>
            </a:r>
            <a:r>
              <a:rPr baseline="-25000" lang="en-GB" sz="3100"/>
              <a:t>R</a:t>
            </a:r>
            <a:r>
              <a:rPr lang="en-GB" sz="3100"/>
              <a:t> ~ 1.45</a:t>
            </a:r>
            <a:endParaRPr sz="3100"/>
          </a:p>
        </p:txBody>
      </p:sp>
      <p:cxnSp>
        <p:nvCxnSpPr>
          <p:cNvPr id="126" name="Google Shape;126;p14"/>
          <p:cNvCxnSpPr>
            <a:endCxn id="124" idx="2"/>
          </p:cNvCxnSpPr>
          <p:nvPr/>
        </p:nvCxnSpPr>
        <p:spPr>
          <a:xfrm rot="10800000">
            <a:off x="10024925" y="3613600"/>
            <a:ext cx="2954100" cy="3458100"/>
          </a:xfrm>
          <a:prstGeom prst="straightConnector1">
            <a:avLst/>
          </a:prstGeom>
          <a:noFill/>
          <a:ln cap="flat" cmpd="sng" w="38100">
            <a:solidFill>
              <a:srgbClr val="CC0000"/>
            </a:solidFill>
            <a:prstDash val="solid"/>
            <a:round/>
            <a:headEnd len="med" w="med" type="none"/>
            <a:tailEnd len="med" w="med" type="triangle"/>
          </a:ln>
        </p:spPr>
      </p:cxnSp>
      <p:cxnSp>
        <p:nvCxnSpPr>
          <p:cNvPr id="127" name="Google Shape;127;p14"/>
          <p:cNvCxnSpPr>
            <a:stCxn id="123" idx="0"/>
            <a:endCxn id="125" idx="2"/>
          </p:cNvCxnSpPr>
          <p:nvPr/>
        </p:nvCxnSpPr>
        <p:spPr>
          <a:xfrm flipH="1" rot="10800000">
            <a:off x="12978925" y="3613625"/>
            <a:ext cx="1563000" cy="3458100"/>
          </a:xfrm>
          <a:prstGeom prst="straightConnector1">
            <a:avLst/>
          </a:prstGeom>
          <a:noFill/>
          <a:ln cap="flat" cmpd="sng" w="38100">
            <a:solidFill>
              <a:srgbClr val="CC0000"/>
            </a:solidFill>
            <a:prstDash val="solid"/>
            <a:round/>
            <a:headEnd len="med" w="med" type="none"/>
            <a:tailEnd len="med" w="med" type="triangle"/>
          </a:ln>
        </p:spPr>
      </p:cxnSp>
      <p:sp>
        <p:nvSpPr>
          <p:cNvPr id="128" name="Google Shape;128;p14"/>
          <p:cNvSpPr txBox="1"/>
          <p:nvPr/>
        </p:nvSpPr>
        <p:spPr>
          <a:xfrm>
            <a:off x="8737350" y="1842400"/>
            <a:ext cx="2575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500"/>
              <a:t>STDB2</a:t>
            </a:r>
            <a:endParaRPr b="1" sz="2500"/>
          </a:p>
          <a:p>
            <a:pPr indent="0" lvl="0" marL="0" rtl="0" algn="ctr">
              <a:spcBef>
                <a:spcPts val="0"/>
              </a:spcBef>
              <a:spcAft>
                <a:spcPts val="0"/>
              </a:spcAft>
              <a:buNone/>
            </a:pPr>
            <a:r>
              <a:rPr b="1" lang="en-GB" sz="1800"/>
              <a:t>1998</a:t>
            </a:r>
            <a:endParaRPr b="1" sz="1800"/>
          </a:p>
        </p:txBody>
      </p:sp>
      <p:sp>
        <p:nvSpPr>
          <p:cNvPr id="129" name="Google Shape;129;p14"/>
          <p:cNvSpPr txBox="1"/>
          <p:nvPr/>
        </p:nvSpPr>
        <p:spPr>
          <a:xfrm>
            <a:off x="13254175" y="1861536"/>
            <a:ext cx="2575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500"/>
              <a:t>STDB5</a:t>
            </a:r>
            <a:endParaRPr b="1" sz="2500"/>
          </a:p>
          <a:p>
            <a:pPr indent="0" lvl="0" marL="0" rtl="0" algn="ctr">
              <a:spcBef>
                <a:spcPts val="0"/>
              </a:spcBef>
              <a:spcAft>
                <a:spcPts val="0"/>
              </a:spcAft>
              <a:buNone/>
            </a:pPr>
            <a:r>
              <a:rPr b="1" lang="en-GB" sz="1800"/>
              <a:t>2021</a:t>
            </a:r>
            <a:endParaRPr b="1" sz="1800"/>
          </a:p>
        </p:txBody>
      </p:sp>
      <p:sp>
        <p:nvSpPr>
          <p:cNvPr id="130" name="Google Shape;130;p14"/>
          <p:cNvSpPr/>
          <p:nvPr/>
        </p:nvSpPr>
        <p:spPr>
          <a:xfrm>
            <a:off x="10024925" y="2089625"/>
            <a:ext cx="4558200" cy="210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600"/>
              <a:t>WHY?</a:t>
            </a:r>
            <a:endParaRPr b="1" sz="4600"/>
          </a:p>
        </p:txBody>
      </p:sp>
      <p:sp>
        <p:nvSpPr>
          <p:cNvPr id="131" name="Google Shape;131;p14"/>
          <p:cNvSpPr/>
          <p:nvPr/>
        </p:nvSpPr>
        <p:spPr>
          <a:xfrm>
            <a:off x="11574600" y="4126100"/>
            <a:ext cx="4558200" cy="210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600"/>
              <a:t>PHYSICS?</a:t>
            </a:r>
            <a:endParaRPr b="1" sz="4600"/>
          </a:p>
        </p:txBody>
      </p:sp>
      <p:sp>
        <p:nvSpPr>
          <p:cNvPr id="132" name="Google Shape;132;p14"/>
          <p:cNvSpPr/>
          <p:nvPr/>
        </p:nvSpPr>
        <p:spPr>
          <a:xfrm>
            <a:off x="8931488" y="3394975"/>
            <a:ext cx="4558200" cy="210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600"/>
              <a:t>DATA?</a:t>
            </a:r>
            <a:endParaRPr b="1" sz="4600"/>
          </a:p>
        </p:txBody>
      </p:sp>
      <p:sp>
        <p:nvSpPr>
          <p:cNvPr id="133" name="Google Shape;133;p14"/>
          <p:cNvSpPr txBox="1"/>
          <p:nvPr/>
        </p:nvSpPr>
        <p:spPr>
          <a:xfrm>
            <a:off x="8522750" y="1165225"/>
            <a:ext cx="7611000" cy="569400"/>
          </a:xfrm>
          <a:prstGeom prst="rect">
            <a:avLst/>
          </a:prstGeom>
          <a:noFill/>
          <a:ln cap="flat" cmpd="sng" w="28575">
            <a:solidFill>
              <a:srgbClr val="658AA9"/>
            </a:solidFill>
            <a:prstDash val="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2500"/>
              <a:t>H-mode (EMLy subset) confinement database</a:t>
            </a:r>
            <a:endParaRPr sz="1800"/>
          </a:p>
        </p:txBody>
      </p:sp>
      <p:sp>
        <p:nvSpPr>
          <p:cNvPr id="134" name="Google Shape;134;p14"/>
          <p:cNvSpPr/>
          <p:nvPr/>
        </p:nvSpPr>
        <p:spPr>
          <a:xfrm>
            <a:off x="8949025" y="5421500"/>
            <a:ext cx="8144400" cy="210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600"/>
              <a:t>WHAT CAN WE LEARN</a:t>
            </a:r>
            <a:r>
              <a:rPr b="1" lang="en-GB" sz="4600"/>
              <a:t>?</a:t>
            </a:r>
            <a:endParaRPr b="1" sz="4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1000"/>
                                        <p:tgtEl>
                                          <p:spTgt spid="13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1000"/>
                                        <p:tgtEl>
                                          <p:spTgt spid="13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1000"/>
                                        <p:tgtEl>
                                          <p:spTgt spid="13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1000"/>
                                        <p:tgtEl>
                                          <p:spTgt spid="13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41"/>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762" name="Google Shape;762;p41"/>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63" name="Google Shape;763;p41"/>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764" name="Google Shape;764;p41"/>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5" name="Google Shape;765;p41"/>
          <p:cNvPicPr preferRelativeResize="0"/>
          <p:nvPr/>
        </p:nvPicPr>
        <p:blipFill>
          <a:blip r:embed="rId3">
            <a:alphaModFix/>
          </a:blip>
          <a:stretch>
            <a:fillRect/>
          </a:stretch>
        </p:blipFill>
        <p:spPr>
          <a:xfrm>
            <a:off x="13697125" y="8366400"/>
            <a:ext cx="3177882" cy="928800"/>
          </a:xfrm>
          <a:prstGeom prst="rect">
            <a:avLst/>
          </a:prstGeom>
          <a:noFill/>
          <a:ln>
            <a:noFill/>
          </a:ln>
        </p:spPr>
      </p:pic>
      <p:sp>
        <p:nvSpPr>
          <p:cNvPr id="766" name="Google Shape;766;p41"/>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pic>
        <p:nvPicPr>
          <p:cNvPr id="767" name="Google Shape;767;p41"/>
          <p:cNvPicPr preferRelativeResize="0"/>
          <p:nvPr>
            <p:ph idx="2" type="pic"/>
          </p:nvPr>
        </p:nvPicPr>
        <p:blipFill rotWithShape="1">
          <a:blip r:embed="rId4">
            <a:alphaModFix/>
          </a:blip>
          <a:srcRect b="699" l="0" r="0" t="709"/>
          <a:stretch/>
        </p:blipFill>
        <p:spPr>
          <a:xfrm>
            <a:off x="7526338" y="8307500"/>
            <a:ext cx="2285998" cy="928801"/>
          </a:xfrm>
          <a:prstGeom prst="rect">
            <a:avLst/>
          </a:prstGeom>
          <a:noFill/>
          <a:ln>
            <a:noFill/>
          </a:ln>
        </p:spPr>
      </p:pic>
      <p:sp>
        <p:nvSpPr>
          <p:cNvPr id="768" name="Google Shape;768;p41"/>
          <p:cNvSpPr txBox="1"/>
          <p:nvPr/>
        </p:nvSpPr>
        <p:spPr>
          <a:xfrm>
            <a:off x="322700" y="1580775"/>
            <a:ext cx="16403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Characteristic Clusters: main features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769" name="Google Shape;769;p41"/>
          <p:cNvSpPr/>
          <p:nvPr/>
        </p:nvSpPr>
        <p:spPr>
          <a:xfrm>
            <a:off x="12558713" y="1614349"/>
            <a:ext cx="42348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400"/>
              <a:t>New STDB5</a:t>
            </a:r>
            <a:endParaRPr b="1" sz="3400"/>
          </a:p>
        </p:txBody>
      </p:sp>
      <p:pic>
        <p:nvPicPr>
          <p:cNvPr id="770" name="Google Shape;770;p41"/>
          <p:cNvPicPr preferRelativeResize="0"/>
          <p:nvPr/>
        </p:nvPicPr>
        <p:blipFill>
          <a:blip r:embed="rId5">
            <a:alphaModFix/>
          </a:blip>
          <a:stretch>
            <a:fillRect/>
          </a:stretch>
        </p:blipFill>
        <p:spPr>
          <a:xfrm>
            <a:off x="249650" y="2361050"/>
            <a:ext cx="16869649" cy="5731775"/>
          </a:xfrm>
          <a:prstGeom prst="rect">
            <a:avLst/>
          </a:prstGeom>
          <a:noFill/>
          <a:ln>
            <a:noFill/>
          </a:ln>
        </p:spPr>
      </p:pic>
      <p:sp>
        <p:nvSpPr>
          <p:cNvPr id="771" name="Google Shape;771;p41"/>
          <p:cNvSpPr/>
          <p:nvPr/>
        </p:nvSpPr>
        <p:spPr>
          <a:xfrm rot="-5400000">
            <a:off x="-605200" y="4799375"/>
            <a:ext cx="1998600" cy="478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300">
                <a:latin typeface="Average"/>
                <a:ea typeface="Average"/>
                <a:cs typeface="Average"/>
                <a:sym typeface="Average"/>
              </a:rPr>
              <a:t>BETA</a:t>
            </a:r>
            <a:endParaRPr sz="2300">
              <a:latin typeface="Average"/>
              <a:ea typeface="Average"/>
              <a:cs typeface="Average"/>
              <a:sym typeface="Average"/>
            </a:endParaRPr>
          </a:p>
        </p:txBody>
      </p:sp>
      <p:sp>
        <p:nvSpPr>
          <p:cNvPr id="772" name="Google Shape;772;p41"/>
          <p:cNvSpPr/>
          <p:nvPr/>
        </p:nvSpPr>
        <p:spPr>
          <a:xfrm>
            <a:off x="8822275" y="5094200"/>
            <a:ext cx="394200" cy="746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1"/>
          <p:cNvSpPr/>
          <p:nvPr/>
        </p:nvSpPr>
        <p:spPr>
          <a:xfrm rot="-5400000">
            <a:off x="7929200" y="4723175"/>
            <a:ext cx="1998600" cy="478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300">
                <a:latin typeface="Average"/>
                <a:ea typeface="Average"/>
                <a:cs typeface="Average"/>
                <a:sym typeface="Average"/>
              </a:rPr>
              <a:t>BETA</a:t>
            </a:r>
            <a:endParaRPr sz="2300">
              <a:latin typeface="Average"/>
              <a:ea typeface="Average"/>
              <a:cs typeface="Average"/>
              <a:sym typeface="Averag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42"/>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780" name="Google Shape;780;p42"/>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81" name="Google Shape;781;p42"/>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782" name="Google Shape;782;p42"/>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3" name="Google Shape;783;p42"/>
          <p:cNvPicPr preferRelativeResize="0"/>
          <p:nvPr/>
        </p:nvPicPr>
        <p:blipFill>
          <a:blip r:embed="rId3">
            <a:alphaModFix/>
          </a:blip>
          <a:stretch>
            <a:fillRect/>
          </a:stretch>
        </p:blipFill>
        <p:spPr>
          <a:xfrm>
            <a:off x="13697125" y="8366400"/>
            <a:ext cx="3177882" cy="928800"/>
          </a:xfrm>
          <a:prstGeom prst="rect">
            <a:avLst/>
          </a:prstGeom>
          <a:noFill/>
          <a:ln>
            <a:noFill/>
          </a:ln>
        </p:spPr>
      </p:pic>
      <p:sp>
        <p:nvSpPr>
          <p:cNvPr id="784" name="Google Shape;784;p42"/>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785" name="Google Shape;785;p42"/>
          <p:cNvSpPr txBox="1"/>
          <p:nvPr/>
        </p:nvSpPr>
        <p:spPr>
          <a:xfrm>
            <a:off x="322700" y="1580775"/>
            <a:ext cx="16403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Dimensionless Scaling and the Normalized Ion Gyroradius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786" name="Google Shape;786;p42"/>
          <p:cNvPicPr preferRelativeResize="0"/>
          <p:nvPr/>
        </p:nvPicPr>
        <p:blipFill>
          <a:blip r:embed="rId4">
            <a:alphaModFix/>
          </a:blip>
          <a:stretch>
            <a:fillRect/>
          </a:stretch>
        </p:blipFill>
        <p:spPr>
          <a:xfrm>
            <a:off x="474600" y="2785275"/>
            <a:ext cx="7316975" cy="1153350"/>
          </a:xfrm>
          <a:prstGeom prst="rect">
            <a:avLst/>
          </a:prstGeom>
          <a:noFill/>
          <a:ln cap="flat" cmpd="sng" w="9525">
            <a:solidFill>
              <a:schemeClr val="lt1"/>
            </a:solidFill>
            <a:prstDash val="solid"/>
            <a:round/>
            <a:headEnd len="sm" w="sm" type="none"/>
            <a:tailEnd len="sm" w="sm" type="none"/>
          </a:ln>
        </p:spPr>
      </p:pic>
      <p:pic>
        <p:nvPicPr>
          <p:cNvPr id="787" name="Google Shape;787;p42"/>
          <p:cNvPicPr preferRelativeResize="0"/>
          <p:nvPr/>
        </p:nvPicPr>
        <p:blipFill>
          <a:blip r:embed="rId5">
            <a:alphaModFix/>
          </a:blip>
          <a:stretch>
            <a:fillRect/>
          </a:stretch>
        </p:blipFill>
        <p:spPr>
          <a:xfrm>
            <a:off x="9403350" y="2988600"/>
            <a:ext cx="2255987" cy="746700"/>
          </a:xfrm>
          <a:prstGeom prst="rect">
            <a:avLst/>
          </a:prstGeom>
          <a:noFill/>
          <a:ln cap="flat" cmpd="sng" w="9525">
            <a:solidFill>
              <a:schemeClr val="lt1"/>
            </a:solidFill>
            <a:prstDash val="solid"/>
            <a:round/>
            <a:headEnd len="sm" w="sm" type="none"/>
            <a:tailEnd len="sm" w="sm" type="none"/>
          </a:ln>
        </p:spPr>
      </p:pic>
      <p:sp>
        <p:nvSpPr>
          <p:cNvPr id="788" name="Google Shape;788;p42"/>
          <p:cNvSpPr txBox="1"/>
          <p:nvPr/>
        </p:nvSpPr>
        <p:spPr>
          <a:xfrm>
            <a:off x="8116225" y="3204150"/>
            <a:ext cx="8892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100"/>
              <a:t>with</a:t>
            </a:r>
            <a:endParaRPr sz="2100"/>
          </a:p>
        </p:txBody>
      </p:sp>
      <p:pic>
        <p:nvPicPr>
          <p:cNvPr id="789" name="Google Shape;789;p42"/>
          <p:cNvPicPr preferRelativeResize="0"/>
          <p:nvPr/>
        </p:nvPicPr>
        <p:blipFill rotWithShape="1">
          <a:blip r:embed="rId6">
            <a:alphaModFix/>
          </a:blip>
          <a:srcRect b="9387" l="0" r="0" t="0"/>
          <a:stretch/>
        </p:blipFill>
        <p:spPr>
          <a:xfrm>
            <a:off x="13019825" y="2988587"/>
            <a:ext cx="2683137" cy="686325"/>
          </a:xfrm>
          <a:prstGeom prst="rect">
            <a:avLst/>
          </a:prstGeom>
          <a:noFill/>
          <a:ln>
            <a:noFill/>
          </a:ln>
        </p:spPr>
      </p:pic>
      <p:sp>
        <p:nvSpPr>
          <p:cNvPr id="790" name="Google Shape;790;p42"/>
          <p:cNvSpPr/>
          <p:nvPr/>
        </p:nvSpPr>
        <p:spPr>
          <a:xfrm>
            <a:off x="12752500" y="2724225"/>
            <a:ext cx="3177900" cy="1153500"/>
          </a:xfrm>
          <a:prstGeom prst="rect">
            <a:avLst/>
          </a:prstGeom>
          <a:noFill/>
          <a:ln cap="flat" cmpd="sng" w="762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2"/>
          <p:cNvSpPr txBox="1"/>
          <p:nvPr/>
        </p:nvSpPr>
        <p:spPr>
          <a:xfrm>
            <a:off x="14697600" y="3886200"/>
            <a:ext cx="16959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100"/>
              <a:t>H-mode</a:t>
            </a:r>
            <a:endParaRPr sz="2100"/>
          </a:p>
        </p:txBody>
      </p:sp>
      <p:pic>
        <p:nvPicPr>
          <p:cNvPr id="792" name="Google Shape;792;p42"/>
          <p:cNvPicPr preferRelativeResize="0"/>
          <p:nvPr/>
        </p:nvPicPr>
        <p:blipFill rotWithShape="1">
          <a:blip r:embed="rId7">
            <a:alphaModFix/>
          </a:blip>
          <a:srcRect b="3166" l="0" r="0" t="0"/>
          <a:stretch/>
        </p:blipFill>
        <p:spPr>
          <a:xfrm>
            <a:off x="2323425" y="4603425"/>
            <a:ext cx="11083676" cy="3650025"/>
          </a:xfrm>
          <a:prstGeom prst="rect">
            <a:avLst/>
          </a:prstGeom>
          <a:noFill/>
          <a:ln>
            <a:noFill/>
          </a:ln>
        </p:spPr>
      </p:pic>
      <p:sp>
        <p:nvSpPr>
          <p:cNvPr id="793" name="Google Shape;793;p42"/>
          <p:cNvSpPr txBox="1"/>
          <p:nvPr/>
        </p:nvSpPr>
        <p:spPr>
          <a:xfrm>
            <a:off x="726325" y="4151525"/>
            <a:ext cx="51654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100"/>
              <a:t>characteristic turbulence scale length </a:t>
            </a:r>
            <a:endParaRPr sz="2100"/>
          </a:p>
        </p:txBody>
      </p:sp>
      <p:sp>
        <p:nvSpPr>
          <p:cNvPr id="794" name="Google Shape;794;p42"/>
          <p:cNvSpPr txBox="1"/>
          <p:nvPr/>
        </p:nvSpPr>
        <p:spPr>
          <a:xfrm>
            <a:off x="10183650" y="7794550"/>
            <a:ext cx="6924000" cy="540000"/>
          </a:xfrm>
          <a:prstGeom prst="rect">
            <a:avLst/>
          </a:prstGeom>
          <a:noFill/>
          <a:ln>
            <a:noFill/>
          </a:ln>
        </p:spPr>
        <p:txBody>
          <a:bodyPr anchorCtr="0" anchor="b" bIns="45700" lIns="91425" spcFirstLastPara="1" rIns="91425" wrap="square" tIns="45700">
            <a:noAutofit/>
          </a:bodyPr>
          <a:lstStyle/>
          <a:p>
            <a:pPr indent="0" lvl="0" marL="0" rtl="0" algn="r">
              <a:lnSpc>
                <a:spcPct val="121428"/>
              </a:lnSpc>
              <a:spcBef>
                <a:spcPts val="0"/>
              </a:spcBef>
              <a:spcAft>
                <a:spcPts val="0"/>
              </a:spcAft>
              <a:buNone/>
            </a:pPr>
            <a:r>
              <a:rPr b="1" lang="en-GB" sz="1500">
                <a:solidFill>
                  <a:srgbClr val="658AA9"/>
                </a:solidFill>
              </a:rPr>
              <a:t>[</a:t>
            </a:r>
            <a:r>
              <a:rPr b="1" lang="en-GB" sz="1500">
                <a:solidFill>
                  <a:srgbClr val="658AA9"/>
                </a:solidFill>
              </a:rPr>
              <a:t>G. Verdoolaege et al.,</a:t>
            </a:r>
            <a:r>
              <a:rPr b="1" lang="en-GB" sz="1500">
                <a:solidFill>
                  <a:srgbClr val="658AA9"/>
                </a:solidFill>
              </a:rPr>
              <a:t> 2021]</a:t>
            </a:r>
            <a:endParaRPr b="1" sz="1500">
              <a:solidFill>
                <a:srgbClr val="658AA9"/>
              </a:solidFill>
            </a:endParaRPr>
          </a:p>
          <a:p>
            <a:pPr indent="0" lvl="0" marL="0" rtl="0" algn="r">
              <a:lnSpc>
                <a:spcPct val="121428"/>
              </a:lnSpc>
              <a:spcBef>
                <a:spcPts val="0"/>
              </a:spcBef>
              <a:spcAft>
                <a:spcPts val="0"/>
              </a:spcAft>
              <a:buNone/>
            </a:pPr>
            <a:r>
              <a:rPr b="1" lang="en-GB" sz="1500">
                <a:solidFill>
                  <a:srgbClr val="658AA9"/>
                </a:solidFill>
              </a:rPr>
              <a:t>[I. P. E. G. et al., 1999]</a:t>
            </a:r>
            <a:endParaRPr b="1" sz="1500">
              <a:solidFill>
                <a:srgbClr val="658AA9"/>
              </a:solidFill>
            </a:endParaRPr>
          </a:p>
        </p:txBody>
      </p:sp>
      <p:pic>
        <p:nvPicPr>
          <p:cNvPr id="795" name="Google Shape;795;p42"/>
          <p:cNvPicPr preferRelativeResize="0"/>
          <p:nvPr/>
        </p:nvPicPr>
        <p:blipFill>
          <a:blip r:embed="rId8">
            <a:alphaModFix/>
          </a:blip>
          <a:stretch>
            <a:fillRect/>
          </a:stretch>
        </p:blipFill>
        <p:spPr>
          <a:xfrm>
            <a:off x="5681413" y="3938633"/>
            <a:ext cx="2683125" cy="819218"/>
          </a:xfrm>
          <a:prstGeom prst="rect">
            <a:avLst/>
          </a:prstGeom>
          <a:noFill/>
          <a:ln>
            <a:noFill/>
          </a:ln>
        </p:spPr>
      </p:pic>
      <p:pic>
        <p:nvPicPr>
          <p:cNvPr id="796" name="Google Shape;796;p42"/>
          <p:cNvPicPr preferRelativeResize="0"/>
          <p:nvPr>
            <p:ph idx="2" type="pic"/>
          </p:nvPr>
        </p:nvPicPr>
        <p:blipFill rotWithShape="1">
          <a:blip r:embed="rId9">
            <a:alphaModFix/>
          </a:blip>
          <a:srcRect b="699" l="0" r="0" t="709"/>
          <a:stretch/>
        </p:blipFill>
        <p:spPr>
          <a:xfrm>
            <a:off x="7526338" y="8307500"/>
            <a:ext cx="2285998" cy="928801"/>
          </a:xfrm>
          <a:prstGeom prst="rect">
            <a:avLst/>
          </a:prstGeom>
          <a:noFill/>
          <a:ln>
            <a:noFill/>
          </a:ln>
        </p:spPr>
      </p:pic>
      <p:sp>
        <p:nvSpPr>
          <p:cNvPr id="797" name="Google Shape;797;p42"/>
          <p:cNvSpPr/>
          <p:nvPr/>
        </p:nvSpPr>
        <p:spPr>
          <a:xfrm>
            <a:off x="5109700" y="5264975"/>
            <a:ext cx="1341000" cy="4233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700"/>
              <a:t>STDB2</a:t>
            </a:r>
            <a:endParaRPr sz="2700"/>
          </a:p>
        </p:txBody>
      </p:sp>
      <p:sp>
        <p:nvSpPr>
          <p:cNvPr id="798" name="Google Shape;798;p42"/>
          <p:cNvSpPr/>
          <p:nvPr/>
        </p:nvSpPr>
        <p:spPr>
          <a:xfrm>
            <a:off x="6557500" y="5264975"/>
            <a:ext cx="1341000" cy="4233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700"/>
              <a:t>STDB5</a:t>
            </a:r>
            <a:endParaRPr sz="2700"/>
          </a:p>
        </p:txBody>
      </p:sp>
      <p:sp>
        <p:nvSpPr>
          <p:cNvPr id="799" name="Google Shape;799;p42"/>
          <p:cNvSpPr/>
          <p:nvPr/>
        </p:nvSpPr>
        <p:spPr>
          <a:xfrm>
            <a:off x="7929100" y="5264975"/>
            <a:ext cx="1341000" cy="4233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700"/>
              <a:t>Decr.</a:t>
            </a:r>
            <a:endParaRPr sz="2700"/>
          </a:p>
        </p:txBody>
      </p:sp>
      <p:sp>
        <p:nvSpPr>
          <p:cNvPr id="800" name="Google Shape;800;p42"/>
          <p:cNvSpPr/>
          <p:nvPr/>
        </p:nvSpPr>
        <p:spPr>
          <a:xfrm>
            <a:off x="10824700" y="5264975"/>
            <a:ext cx="1341000" cy="4233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700">
                <a:solidFill>
                  <a:schemeClr val="dk1"/>
                </a:solidFill>
              </a:rPr>
              <a:t>Decr.</a:t>
            </a:r>
            <a:endParaRPr sz="2700"/>
          </a:p>
        </p:txBody>
      </p:sp>
      <p:sp>
        <p:nvSpPr>
          <p:cNvPr id="801" name="Google Shape;801;p42"/>
          <p:cNvSpPr/>
          <p:nvPr/>
        </p:nvSpPr>
        <p:spPr>
          <a:xfrm>
            <a:off x="9376900" y="5264975"/>
            <a:ext cx="1341000" cy="4233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700"/>
              <a:t>Unaff.</a:t>
            </a:r>
            <a:endParaRPr sz="2700"/>
          </a:p>
        </p:txBody>
      </p:sp>
      <p:sp>
        <p:nvSpPr>
          <p:cNvPr id="802" name="Google Shape;802;p42"/>
          <p:cNvSpPr/>
          <p:nvPr/>
        </p:nvSpPr>
        <p:spPr>
          <a:xfrm>
            <a:off x="12196300" y="5264975"/>
            <a:ext cx="1341000" cy="4233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700">
                <a:solidFill>
                  <a:schemeClr val="dk1"/>
                </a:solidFill>
              </a:rPr>
              <a:t>Unaff.</a:t>
            </a:r>
            <a:endParaRPr sz="2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7" name="Shape 807"/>
        <p:cNvGrpSpPr/>
        <p:nvPr/>
      </p:nvGrpSpPr>
      <p:grpSpPr>
        <a:xfrm>
          <a:off x="0" y="0"/>
          <a:ext cx="0" cy="0"/>
          <a:chOff x="0" y="0"/>
          <a:chExt cx="0" cy="0"/>
        </a:xfrm>
      </p:grpSpPr>
      <p:sp>
        <p:nvSpPr>
          <p:cNvPr id="808" name="Google Shape;808;p43"/>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809" name="Google Shape;809;p43"/>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10" name="Google Shape;810;p43"/>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811" name="Google Shape;811;p43"/>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2" name="Google Shape;812;p43"/>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813" name="Google Shape;813;p43"/>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814" name="Google Shape;814;p43"/>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815" name="Google Shape;815;p43"/>
          <p:cNvSpPr txBox="1"/>
          <p:nvPr/>
        </p:nvSpPr>
        <p:spPr>
          <a:xfrm>
            <a:off x="7297750" y="1580775"/>
            <a:ext cx="8779500" cy="979500"/>
          </a:xfrm>
          <a:prstGeom prst="rect">
            <a:avLst/>
          </a:prstGeom>
          <a:noFill/>
          <a:ln>
            <a:noFill/>
          </a:ln>
        </p:spPr>
        <p:txBody>
          <a:bodyPr anchorCtr="0" anchor="t" bIns="91425" lIns="91425" spcFirstLastPara="1" rIns="91425" wrap="square" tIns="91425">
            <a:spAutoFit/>
          </a:bodyPr>
          <a:lstStyle/>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816" name="Google Shape;816;p43"/>
          <p:cNvPicPr preferRelativeResize="0"/>
          <p:nvPr/>
        </p:nvPicPr>
        <p:blipFill>
          <a:blip r:embed="rId5">
            <a:alphaModFix/>
          </a:blip>
          <a:stretch>
            <a:fillRect/>
          </a:stretch>
        </p:blipFill>
        <p:spPr>
          <a:xfrm>
            <a:off x="3954614" y="2478577"/>
            <a:ext cx="11518924" cy="5711401"/>
          </a:xfrm>
          <a:prstGeom prst="rect">
            <a:avLst/>
          </a:prstGeom>
          <a:noFill/>
          <a:ln>
            <a:noFill/>
          </a:ln>
        </p:spPr>
      </p:pic>
      <p:sp>
        <p:nvSpPr>
          <p:cNvPr id="817" name="Google Shape;817;p43"/>
          <p:cNvSpPr/>
          <p:nvPr/>
        </p:nvSpPr>
        <p:spPr>
          <a:xfrm>
            <a:off x="12558713" y="1614349"/>
            <a:ext cx="42348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400"/>
              <a:t>STDB5</a:t>
            </a:r>
            <a:endParaRPr b="1" sz="3400"/>
          </a:p>
        </p:txBody>
      </p:sp>
      <p:pic>
        <p:nvPicPr>
          <p:cNvPr id="818" name="Google Shape;818;p43"/>
          <p:cNvPicPr preferRelativeResize="0"/>
          <p:nvPr/>
        </p:nvPicPr>
        <p:blipFill>
          <a:blip r:embed="rId6">
            <a:alphaModFix/>
          </a:blip>
          <a:stretch>
            <a:fillRect/>
          </a:stretch>
        </p:blipFill>
        <p:spPr>
          <a:xfrm>
            <a:off x="1021763" y="3756663"/>
            <a:ext cx="2647950" cy="1857375"/>
          </a:xfrm>
          <a:prstGeom prst="rect">
            <a:avLst/>
          </a:prstGeom>
          <a:noFill/>
          <a:ln>
            <a:noFill/>
          </a:ln>
        </p:spPr>
      </p:pic>
      <p:sp>
        <p:nvSpPr>
          <p:cNvPr id="819" name="Google Shape;819;p43"/>
          <p:cNvSpPr txBox="1"/>
          <p:nvPr/>
        </p:nvSpPr>
        <p:spPr>
          <a:xfrm>
            <a:off x="322700" y="1580775"/>
            <a:ext cx="10517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rgbClr val="FF0000"/>
                </a:solidFill>
              </a:rPr>
              <a:t>DENSITY LIMIT</a:t>
            </a:r>
            <a:endParaRPr b="1" sz="4500">
              <a:solidFill>
                <a:srgbClr val="FF0000"/>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44"/>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826" name="Google Shape;826;p44"/>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27" name="Google Shape;827;p44"/>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828" name="Google Shape;828;p44"/>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44"/>
          <p:cNvPicPr preferRelativeResize="0"/>
          <p:nvPr/>
        </p:nvPicPr>
        <p:blipFill>
          <a:blip r:embed="rId3">
            <a:alphaModFix/>
          </a:blip>
          <a:stretch>
            <a:fillRect/>
          </a:stretch>
        </p:blipFill>
        <p:spPr>
          <a:xfrm>
            <a:off x="13697125" y="8366400"/>
            <a:ext cx="3177882" cy="928800"/>
          </a:xfrm>
          <a:prstGeom prst="rect">
            <a:avLst/>
          </a:prstGeom>
          <a:noFill/>
          <a:ln>
            <a:noFill/>
          </a:ln>
        </p:spPr>
      </p:pic>
      <p:sp>
        <p:nvSpPr>
          <p:cNvPr id="830" name="Google Shape;830;p44"/>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831" name="Google Shape;831;p44"/>
          <p:cNvSpPr txBox="1"/>
          <p:nvPr/>
        </p:nvSpPr>
        <p:spPr>
          <a:xfrm>
            <a:off x="322700" y="1580775"/>
            <a:ext cx="105177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DENSITY LIMIT</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832" name="Google Shape;832;p44"/>
          <p:cNvSpPr txBox="1"/>
          <p:nvPr/>
        </p:nvSpPr>
        <p:spPr>
          <a:xfrm>
            <a:off x="7297750" y="1580775"/>
            <a:ext cx="8779500" cy="979500"/>
          </a:xfrm>
          <a:prstGeom prst="rect">
            <a:avLst/>
          </a:prstGeom>
          <a:noFill/>
          <a:ln>
            <a:noFill/>
          </a:ln>
        </p:spPr>
        <p:txBody>
          <a:bodyPr anchorCtr="0" anchor="t" bIns="91425" lIns="91425" spcFirstLastPara="1" rIns="91425" wrap="square" tIns="91425">
            <a:spAutoFit/>
          </a:bodyPr>
          <a:lstStyle/>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pic>
        <p:nvPicPr>
          <p:cNvPr id="833" name="Google Shape;833;p44"/>
          <p:cNvPicPr preferRelativeResize="0"/>
          <p:nvPr/>
        </p:nvPicPr>
        <p:blipFill>
          <a:blip r:embed="rId4">
            <a:alphaModFix/>
          </a:blip>
          <a:stretch>
            <a:fillRect/>
          </a:stretch>
        </p:blipFill>
        <p:spPr>
          <a:xfrm>
            <a:off x="1573925" y="2307900"/>
            <a:ext cx="14610100" cy="5677399"/>
          </a:xfrm>
          <a:prstGeom prst="rect">
            <a:avLst/>
          </a:prstGeom>
          <a:noFill/>
          <a:ln>
            <a:noFill/>
          </a:ln>
        </p:spPr>
      </p:pic>
      <p:sp>
        <p:nvSpPr>
          <p:cNvPr id="834" name="Google Shape;834;p44"/>
          <p:cNvSpPr/>
          <p:nvPr/>
        </p:nvSpPr>
        <p:spPr>
          <a:xfrm>
            <a:off x="12558713" y="1614349"/>
            <a:ext cx="42348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400"/>
              <a:t>New </a:t>
            </a:r>
            <a:r>
              <a:rPr b="1" lang="en-GB" sz="3400"/>
              <a:t>STDB5</a:t>
            </a:r>
            <a:endParaRPr b="1" sz="3400"/>
          </a:p>
        </p:txBody>
      </p:sp>
      <p:pic>
        <p:nvPicPr>
          <p:cNvPr id="835" name="Google Shape;835;p44"/>
          <p:cNvPicPr preferRelativeResize="0"/>
          <p:nvPr/>
        </p:nvPicPr>
        <p:blipFill rotWithShape="1">
          <a:blip r:embed="rId5">
            <a:alphaModFix/>
          </a:blip>
          <a:srcRect b="18327" l="0" r="0" t="20088"/>
          <a:stretch/>
        </p:blipFill>
        <p:spPr>
          <a:xfrm>
            <a:off x="7297750" y="1493850"/>
            <a:ext cx="2286475" cy="987700"/>
          </a:xfrm>
          <a:prstGeom prst="rect">
            <a:avLst/>
          </a:prstGeom>
          <a:noFill/>
          <a:ln cap="flat" cmpd="sng" w="38100">
            <a:solidFill>
              <a:srgbClr val="FF0000"/>
            </a:solidFill>
            <a:prstDash val="solid"/>
            <a:round/>
            <a:headEnd len="sm" w="sm" type="none"/>
            <a:tailEnd len="sm" w="sm" type="none"/>
          </a:ln>
        </p:spPr>
      </p:pic>
      <p:pic>
        <p:nvPicPr>
          <p:cNvPr id="836" name="Google Shape;836;p44"/>
          <p:cNvPicPr preferRelativeResize="0"/>
          <p:nvPr>
            <p:ph idx="2" type="pic"/>
          </p:nvPr>
        </p:nvPicPr>
        <p:blipFill rotWithShape="1">
          <a:blip r:embed="rId6">
            <a:alphaModFix/>
          </a:blip>
          <a:srcRect b="699" l="0" r="0" t="709"/>
          <a:stretch/>
        </p:blipFill>
        <p:spPr>
          <a:xfrm>
            <a:off x="7526338" y="8307500"/>
            <a:ext cx="2285998" cy="9288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45"/>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GB"/>
              <a:t>Conclusions</a:t>
            </a:r>
            <a:endParaRPr sz="4300" u="none"/>
          </a:p>
        </p:txBody>
      </p:sp>
      <p:sp>
        <p:nvSpPr>
          <p:cNvPr id="843" name="Google Shape;843;p45"/>
          <p:cNvSpPr/>
          <p:nvPr>
            <p:ph idx="2" type="pic"/>
          </p:nvPr>
        </p:nvSpPr>
        <p:spPr>
          <a:xfrm>
            <a:off x="3200400" y="8366400"/>
            <a:ext cx="2286000" cy="928800"/>
          </a:xfrm>
          <a:prstGeom prst="rect">
            <a:avLst/>
          </a:prstGeom>
        </p:spPr>
      </p:sp>
      <p:sp>
        <p:nvSpPr>
          <p:cNvPr id="844" name="Google Shape;844;p45"/>
          <p:cNvSpPr/>
          <p:nvPr>
            <p:ph idx="3" type="pic"/>
          </p:nvPr>
        </p:nvSpPr>
        <p:spPr>
          <a:xfrm>
            <a:off x="5713200" y="8366400"/>
            <a:ext cx="2286000" cy="928800"/>
          </a:xfrm>
          <a:prstGeom prst="rect">
            <a:avLst/>
          </a:prstGeom>
        </p:spPr>
      </p:sp>
      <p:sp>
        <p:nvSpPr>
          <p:cNvPr id="845" name="Google Shape;845;p45"/>
          <p:cNvSpPr/>
          <p:nvPr>
            <p:ph idx="4" type="pic"/>
          </p:nvPr>
        </p:nvSpPr>
        <p:spPr>
          <a:xfrm>
            <a:off x="8229600" y="8366400"/>
            <a:ext cx="2322000" cy="928800"/>
          </a:xfrm>
          <a:prstGeom prst="rect">
            <a:avLst/>
          </a:prstGeom>
        </p:spPr>
      </p:sp>
      <p:sp>
        <p:nvSpPr>
          <p:cNvPr id="846" name="Google Shape;846;p45"/>
          <p:cNvSpPr/>
          <p:nvPr>
            <p:ph idx="5" type="pic"/>
          </p:nvPr>
        </p:nvSpPr>
        <p:spPr>
          <a:xfrm>
            <a:off x="10746000" y="8366400"/>
            <a:ext cx="2322000" cy="928800"/>
          </a:xfrm>
          <a:prstGeom prst="rect">
            <a:avLst/>
          </a:prstGeom>
        </p:spPr>
      </p:sp>
      <p:sp>
        <p:nvSpPr>
          <p:cNvPr id="847" name="Google Shape;847;p45"/>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848" name="Google Shape;848;p45"/>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849" name="Google Shape;849;p45"/>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850" name="Google Shape;850;p45"/>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851" name="Google Shape;851;p45"/>
          <p:cNvSpPr/>
          <p:nvPr/>
        </p:nvSpPr>
        <p:spPr>
          <a:xfrm>
            <a:off x="8203900" y="6450650"/>
            <a:ext cx="5490900" cy="1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5"/>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GB"/>
              <a:t>                     </a:t>
            </a:r>
            <a:r>
              <a:rPr lang="en-GB" sz="4300" u="none"/>
              <a:t>a</a:t>
            </a:r>
            <a:r>
              <a:rPr lang="en-GB" sz="4300" u="none"/>
              <a:t>nd Further Work</a:t>
            </a:r>
            <a:endParaRPr sz="4300" u="none"/>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46"/>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859" name="Google Shape;859;p46"/>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60" name="Google Shape;860;p46"/>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861" name="Google Shape;861;p46"/>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2" name="Google Shape;862;p46"/>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863" name="Google Shape;863;p46"/>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864" name="Google Shape;864;p46"/>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865" name="Google Shape;865;p46"/>
          <p:cNvSpPr/>
          <p:nvPr/>
        </p:nvSpPr>
        <p:spPr>
          <a:xfrm>
            <a:off x="1128713" y="1614349"/>
            <a:ext cx="42348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400"/>
              <a:t>CONCLUSIONS</a:t>
            </a:r>
            <a:endParaRPr b="1" sz="3400"/>
          </a:p>
        </p:txBody>
      </p:sp>
      <p:sp>
        <p:nvSpPr>
          <p:cNvPr id="866" name="Google Shape;866;p46"/>
          <p:cNvSpPr txBox="1"/>
          <p:nvPr/>
        </p:nvSpPr>
        <p:spPr>
          <a:xfrm>
            <a:off x="973950" y="2879500"/>
            <a:ext cx="8215200" cy="51342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0"/>
              </a:spcBef>
              <a:spcAft>
                <a:spcPts val="0"/>
              </a:spcAft>
              <a:buSzPts val="2600"/>
              <a:buChar char="●"/>
            </a:pPr>
            <a:r>
              <a:rPr lang="en-GB" sz="2600"/>
              <a:t>Multicollinearity is </a:t>
            </a:r>
            <a:r>
              <a:rPr b="1" lang="en-GB" sz="2600"/>
              <a:t>not</a:t>
            </a:r>
            <a:r>
              <a:rPr lang="en-GB" sz="2600"/>
              <a:t> the sole factor influencing α</a:t>
            </a:r>
            <a:r>
              <a:rPr baseline="-25000" lang="en-GB" sz="2600"/>
              <a:t>R</a:t>
            </a:r>
            <a:r>
              <a:rPr lang="en-GB" sz="2600">
                <a:solidFill>
                  <a:schemeClr val="dk1"/>
                </a:solidFill>
              </a:rPr>
              <a:t>.</a:t>
            </a:r>
            <a:endParaRPr sz="2600">
              <a:solidFill>
                <a:schemeClr val="dk1"/>
              </a:solidFill>
            </a:endParaRPr>
          </a:p>
          <a:p>
            <a:pPr indent="-393700" lvl="0" marL="457200" rtl="0" algn="l">
              <a:lnSpc>
                <a:spcPct val="115000"/>
              </a:lnSpc>
              <a:spcBef>
                <a:spcPts val="0"/>
              </a:spcBef>
              <a:spcAft>
                <a:spcPts val="0"/>
              </a:spcAft>
              <a:buClr>
                <a:schemeClr val="dk1"/>
              </a:buClr>
              <a:buSzPts val="2600"/>
              <a:buChar char="●"/>
            </a:pPr>
            <a:r>
              <a:rPr lang="en-GB" sz="2600">
                <a:solidFill>
                  <a:schemeClr val="dk1"/>
                </a:solidFill>
              </a:rPr>
              <a:t>It is possible to predict influencing observations with                                 .</a:t>
            </a:r>
            <a:endParaRPr sz="2600">
              <a:solidFill>
                <a:schemeClr val="dk1"/>
              </a:solidFill>
            </a:endParaRPr>
          </a:p>
          <a:p>
            <a:pPr indent="0" lvl="0" marL="457200" rtl="0" algn="l">
              <a:lnSpc>
                <a:spcPct val="115000"/>
              </a:lnSpc>
              <a:spcBef>
                <a:spcPts val="0"/>
              </a:spcBef>
              <a:spcAft>
                <a:spcPts val="0"/>
              </a:spcAft>
              <a:buNone/>
            </a:pPr>
            <a:r>
              <a:t/>
            </a:r>
            <a:endParaRPr sz="2300">
              <a:solidFill>
                <a:schemeClr val="dk1"/>
              </a:solidFill>
            </a:endParaRPr>
          </a:p>
          <a:p>
            <a:pPr indent="-393700" lvl="0" marL="457200" rtl="0" algn="l">
              <a:lnSpc>
                <a:spcPct val="115000"/>
              </a:lnSpc>
              <a:spcBef>
                <a:spcPts val="0"/>
              </a:spcBef>
              <a:spcAft>
                <a:spcPts val="0"/>
              </a:spcAft>
              <a:buClr>
                <a:schemeClr val="dk1"/>
              </a:buClr>
              <a:buSzPts val="2600"/>
              <a:buChar char="●"/>
            </a:pPr>
            <a:r>
              <a:rPr lang="en-GB" sz="2600">
                <a:solidFill>
                  <a:schemeClr val="dk1"/>
                </a:solidFill>
              </a:rPr>
              <a:t>Characteristic clusters for spherical tokamaks.</a:t>
            </a:r>
            <a:endParaRPr sz="2600">
              <a:solidFill>
                <a:schemeClr val="dk1"/>
              </a:solidFill>
            </a:endParaRPr>
          </a:p>
          <a:p>
            <a:pPr indent="-393700" lvl="0" marL="457200" rtl="0" algn="l">
              <a:lnSpc>
                <a:spcPct val="115000"/>
              </a:lnSpc>
              <a:spcBef>
                <a:spcPts val="0"/>
              </a:spcBef>
              <a:spcAft>
                <a:spcPts val="0"/>
              </a:spcAft>
              <a:buClr>
                <a:schemeClr val="dk1"/>
              </a:buClr>
              <a:buSzPts val="2600"/>
              <a:buChar char="●"/>
            </a:pPr>
            <a:r>
              <a:rPr lang="en-GB" sz="2600">
                <a:solidFill>
                  <a:schemeClr val="dk1"/>
                </a:solidFill>
              </a:rPr>
              <a:t>It is possible to tell if a dataset lacks of representative physics.</a:t>
            </a:r>
            <a:endParaRPr sz="2600">
              <a:solidFill>
                <a:schemeClr val="dk1"/>
              </a:solidFill>
            </a:endParaRPr>
          </a:p>
          <a:p>
            <a:pPr indent="-393700" lvl="0" marL="457200" rtl="0" algn="l">
              <a:lnSpc>
                <a:spcPct val="115000"/>
              </a:lnSpc>
              <a:spcBef>
                <a:spcPts val="0"/>
              </a:spcBef>
              <a:spcAft>
                <a:spcPts val="0"/>
              </a:spcAft>
              <a:buClr>
                <a:schemeClr val="dk1"/>
              </a:buClr>
              <a:buSzPts val="2600"/>
              <a:buChar char="●"/>
            </a:pPr>
            <a:r>
              <a:rPr lang="en-GB" sz="2600">
                <a:solidFill>
                  <a:schemeClr val="dk1"/>
                </a:solidFill>
              </a:rPr>
              <a:t>Most of the observations that surpassed the GW limit are classified as unaffecting.</a:t>
            </a:r>
            <a:endParaRPr sz="2600">
              <a:solidFill>
                <a:schemeClr val="dk1"/>
              </a:solidFill>
            </a:endParaRPr>
          </a:p>
          <a:p>
            <a:pPr indent="-393700" lvl="0" marL="457200" rtl="0" algn="l">
              <a:lnSpc>
                <a:spcPct val="115000"/>
              </a:lnSpc>
              <a:spcBef>
                <a:spcPts val="0"/>
              </a:spcBef>
              <a:spcAft>
                <a:spcPts val="0"/>
              </a:spcAft>
              <a:buClr>
                <a:schemeClr val="dk1"/>
              </a:buClr>
              <a:buSzPts val="2600"/>
              <a:buChar char="●"/>
            </a:pPr>
            <a:r>
              <a:rPr lang="en-GB" sz="2600">
                <a:solidFill>
                  <a:schemeClr val="dk1"/>
                </a:solidFill>
              </a:rPr>
              <a:t>ITER and SPARC are expected to follow a scaling law similar to the 1998 scaling (great news!).</a:t>
            </a:r>
            <a:endParaRPr sz="2600">
              <a:solidFill>
                <a:schemeClr val="dk1"/>
              </a:solidFill>
            </a:endParaRPr>
          </a:p>
        </p:txBody>
      </p:sp>
      <p:pic>
        <p:nvPicPr>
          <p:cNvPr id="867" name="Google Shape;867;p46"/>
          <p:cNvPicPr preferRelativeResize="0"/>
          <p:nvPr/>
        </p:nvPicPr>
        <p:blipFill rotWithShape="1">
          <a:blip r:embed="rId5">
            <a:alphaModFix/>
          </a:blip>
          <a:srcRect b="0" l="0" r="85683" t="0"/>
          <a:stretch/>
        </p:blipFill>
        <p:spPr>
          <a:xfrm>
            <a:off x="2431125" y="3804125"/>
            <a:ext cx="722750" cy="638175"/>
          </a:xfrm>
          <a:prstGeom prst="rect">
            <a:avLst/>
          </a:prstGeom>
          <a:noFill/>
          <a:ln>
            <a:noFill/>
          </a:ln>
        </p:spPr>
      </p:pic>
      <p:pic>
        <p:nvPicPr>
          <p:cNvPr id="868" name="Google Shape;868;p46"/>
          <p:cNvPicPr preferRelativeResize="0"/>
          <p:nvPr/>
        </p:nvPicPr>
        <p:blipFill rotWithShape="1">
          <a:blip r:embed="rId5">
            <a:alphaModFix/>
          </a:blip>
          <a:srcRect b="0" l="27958" r="57724" t="0"/>
          <a:stretch/>
        </p:blipFill>
        <p:spPr>
          <a:xfrm>
            <a:off x="2964750" y="3880313"/>
            <a:ext cx="722750" cy="638175"/>
          </a:xfrm>
          <a:prstGeom prst="rect">
            <a:avLst/>
          </a:prstGeom>
          <a:noFill/>
          <a:ln>
            <a:noFill/>
          </a:ln>
        </p:spPr>
      </p:pic>
      <p:pic>
        <p:nvPicPr>
          <p:cNvPr id="869" name="Google Shape;869;p46"/>
          <p:cNvPicPr preferRelativeResize="0"/>
          <p:nvPr/>
        </p:nvPicPr>
        <p:blipFill rotWithShape="1">
          <a:blip r:embed="rId5">
            <a:alphaModFix/>
          </a:blip>
          <a:srcRect b="0" l="57934" r="27748" t="0"/>
          <a:stretch/>
        </p:blipFill>
        <p:spPr>
          <a:xfrm>
            <a:off x="3611300" y="3880325"/>
            <a:ext cx="722750" cy="638175"/>
          </a:xfrm>
          <a:prstGeom prst="rect">
            <a:avLst/>
          </a:prstGeom>
          <a:noFill/>
          <a:ln cap="flat" cmpd="sng" w="9525">
            <a:solidFill>
              <a:schemeClr val="lt1"/>
            </a:solidFill>
            <a:prstDash val="solid"/>
            <a:round/>
            <a:headEnd len="sm" w="sm" type="none"/>
            <a:tailEnd len="sm" w="sm" type="none"/>
          </a:ln>
        </p:spPr>
      </p:pic>
      <p:pic>
        <p:nvPicPr>
          <p:cNvPr id="870" name="Google Shape;870;p46"/>
          <p:cNvPicPr preferRelativeResize="0"/>
          <p:nvPr/>
        </p:nvPicPr>
        <p:blipFill rotWithShape="1">
          <a:blip r:embed="rId5">
            <a:alphaModFix/>
          </a:blip>
          <a:srcRect b="0" l="83503" r="0" t="0"/>
          <a:stretch/>
        </p:blipFill>
        <p:spPr>
          <a:xfrm>
            <a:off x="4260475" y="3804125"/>
            <a:ext cx="832774" cy="638175"/>
          </a:xfrm>
          <a:prstGeom prst="rect">
            <a:avLst/>
          </a:prstGeom>
          <a:noFill/>
          <a:ln cap="flat" cmpd="sng" w="9525">
            <a:solidFill>
              <a:schemeClr val="lt1"/>
            </a:solidFill>
            <a:prstDash val="solid"/>
            <a:round/>
            <a:headEnd len="sm" w="sm" type="none"/>
            <a:tailEnd len="sm" w="sm" type="none"/>
          </a:ln>
        </p:spPr>
      </p:pic>
      <p:sp>
        <p:nvSpPr>
          <p:cNvPr id="871" name="Google Shape;871;p46"/>
          <p:cNvSpPr/>
          <p:nvPr/>
        </p:nvSpPr>
        <p:spPr>
          <a:xfrm>
            <a:off x="12516463" y="1614349"/>
            <a:ext cx="4234800" cy="7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400"/>
              <a:t>FURTHER WORK</a:t>
            </a:r>
            <a:endParaRPr b="1" sz="3400"/>
          </a:p>
        </p:txBody>
      </p:sp>
      <p:sp>
        <p:nvSpPr>
          <p:cNvPr id="872" name="Google Shape;872;p46"/>
          <p:cNvSpPr txBox="1"/>
          <p:nvPr/>
        </p:nvSpPr>
        <p:spPr>
          <a:xfrm>
            <a:off x="10275850" y="2879500"/>
            <a:ext cx="7198800" cy="25860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dk1"/>
              </a:buClr>
              <a:buSzPts val="2600"/>
              <a:buChar char="●"/>
            </a:pPr>
            <a:r>
              <a:rPr lang="en-GB" sz="2600">
                <a:solidFill>
                  <a:schemeClr val="dk1"/>
                </a:solidFill>
              </a:rPr>
              <a:t>Obtain more data on spherical tokamaks.</a:t>
            </a:r>
            <a:endParaRPr sz="2600">
              <a:solidFill>
                <a:schemeClr val="dk1"/>
              </a:solidFill>
            </a:endParaRPr>
          </a:p>
          <a:p>
            <a:pPr indent="-393700" lvl="0" marL="457200" rtl="0" algn="l">
              <a:spcBef>
                <a:spcPts val="0"/>
              </a:spcBef>
              <a:spcAft>
                <a:spcPts val="0"/>
              </a:spcAft>
              <a:buClr>
                <a:schemeClr val="dk1"/>
              </a:buClr>
              <a:buSzPts val="2600"/>
              <a:buChar char="●"/>
            </a:pPr>
            <a:r>
              <a:rPr lang="en-GB" sz="2600">
                <a:solidFill>
                  <a:schemeClr val="dk1"/>
                </a:solidFill>
              </a:rPr>
              <a:t>Discern between spherical and non spherical.</a:t>
            </a:r>
            <a:endParaRPr sz="2600">
              <a:solidFill>
                <a:schemeClr val="dk1"/>
              </a:solidFill>
            </a:endParaRPr>
          </a:p>
          <a:p>
            <a:pPr indent="-393700" lvl="0" marL="457200" rtl="0" algn="l">
              <a:spcBef>
                <a:spcPts val="0"/>
              </a:spcBef>
              <a:spcAft>
                <a:spcPts val="0"/>
              </a:spcAft>
              <a:buClr>
                <a:schemeClr val="dk1"/>
              </a:buClr>
              <a:buSzPts val="2600"/>
              <a:buChar char="●"/>
            </a:pPr>
            <a:r>
              <a:rPr lang="en-GB" sz="2600">
                <a:solidFill>
                  <a:schemeClr val="dk1"/>
                </a:solidFill>
              </a:rPr>
              <a:t>Take time-series data of relevant shots and subject to other ML </a:t>
            </a:r>
            <a:r>
              <a:rPr lang="en-GB" sz="2600">
                <a:solidFill>
                  <a:schemeClr val="dk1"/>
                </a:solidFill>
              </a:rPr>
              <a:t>algorithms; e.g. </a:t>
            </a:r>
            <a:r>
              <a:rPr b="1" lang="en-GB" sz="2600">
                <a:solidFill>
                  <a:schemeClr val="dk1"/>
                </a:solidFill>
              </a:rPr>
              <a:t>surrogate modelling</a:t>
            </a:r>
            <a:r>
              <a:rPr lang="en-GB" sz="2600">
                <a:solidFill>
                  <a:schemeClr val="dk1"/>
                </a:solidFill>
              </a:rPr>
              <a:t>.</a:t>
            </a:r>
            <a:endParaRPr sz="2600">
              <a:solidFill>
                <a:schemeClr val="dk1"/>
              </a:solidFill>
            </a:endParaRPr>
          </a:p>
        </p:txBody>
      </p:sp>
      <p:cxnSp>
        <p:nvCxnSpPr>
          <p:cNvPr id="873" name="Google Shape;873;p46"/>
          <p:cNvCxnSpPr/>
          <p:nvPr/>
        </p:nvCxnSpPr>
        <p:spPr>
          <a:xfrm flipH="1" rot="10800000">
            <a:off x="8405625" y="3302975"/>
            <a:ext cx="1884300" cy="1693800"/>
          </a:xfrm>
          <a:prstGeom prst="straightConnector1">
            <a:avLst/>
          </a:prstGeom>
          <a:noFill/>
          <a:ln cap="flat" cmpd="sng" w="28575">
            <a:solidFill>
              <a:schemeClr val="dk2"/>
            </a:solidFill>
            <a:prstDash val="solid"/>
            <a:round/>
            <a:headEnd len="med" w="med" type="none"/>
            <a:tailEnd len="med" w="med" type="triangle"/>
          </a:ln>
        </p:spPr>
      </p:cxnSp>
      <p:cxnSp>
        <p:nvCxnSpPr>
          <p:cNvPr id="874" name="Google Shape;874;p46"/>
          <p:cNvCxnSpPr/>
          <p:nvPr/>
        </p:nvCxnSpPr>
        <p:spPr>
          <a:xfrm flipH="1" rot="10800000">
            <a:off x="8426775" y="3655775"/>
            <a:ext cx="1835100" cy="1341000"/>
          </a:xfrm>
          <a:prstGeom prst="straightConnector1">
            <a:avLst/>
          </a:prstGeom>
          <a:noFill/>
          <a:ln cap="flat" cmpd="sng" w="28575">
            <a:solidFill>
              <a:schemeClr val="dk2"/>
            </a:solidFill>
            <a:prstDash val="solid"/>
            <a:round/>
            <a:headEnd len="med" w="med" type="none"/>
            <a:tailEnd len="med" w="med" type="triangle"/>
          </a:ln>
        </p:spPr>
      </p:cxnSp>
      <p:cxnSp>
        <p:nvCxnSpPr>
          <p:cNvPr id="875" name="Google Shape;875;p46"/>
          <p:cNvCxnSpPr/>
          <p:nvPr/>
        </p:nvCxnSpPr>
        <p:spPr>
          <a:xfrm flipH="1" rot="10800000">
            <a:off x="8712525" y="4573225"/>
            <a:ext cx="1563300" cy="1699500"/>
          </a:xfrm>
          <a:prstGeom prst="straightConnector1">
            <a:avLst/>
          </a:prstGeom>
          <a:noFill/>
          <a:ln cap="flat" cmpd="sng" w="28575">
            <a:solidFill>
              <a:schemeClr val="dk2"/>
            </a:solidFill>
            <a:prstDash val="solid"/>
            <a:round/>
            <a:headEnd len="med" w="med" type="none"/>
            <a:tailEnd len="med" w="med" type="triangle"/>
          </a:ln>
        </p:spPr>
      </p:cxnSp>
      <p:sp>
        <p:nvSpPr>
          <p:cNvPr id="876" name="Google Shape;876;p46"/>
          <p:cNvSpPr/>
          <p:nvPr/>
        </p:nvSpPr>
        <p:spPr>
          <a:xfrm>
            <a:off x="12384750" y="5838175"/>
            <a:ext cx="4061700" cy="60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t>Underlying Physics</a:t>
            </a:r>
            <a:endParaRPr sz="2100"/>
          </a:p>
        </p:txBody>
      </p:sp>
      <p:sp>
        <p:nvSpPr>
          <p:cNvPr id="877" name="Google Shape;877;p46"/>
          <p:cNvSpPr/>
          <p:nvPr/>
        </p:nvSpPr>
        <p:spPr>
          <a:xfrm>
            <a:off x="12384750" y="6625750"/>
            <a:ext cx="4061700" cy="60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t>Plasma Facing Components</a:t>
            </a:r>
            <a:endParaRPr sz="2100"/>
          </a:p>
        </p:txBody>
      </p:sp>
      <p:cxnSp>
        <p:nvCxnSpPr>
          <p:cNvPr id="878" name="Google Shape;878;p46"/>
          <p:cNvCxnSpPr>
            <a:endCxn id="876" idx="1"/>
          </p:cNvCxnSpPr>
          <p:nvPr/>
        </p:nvCxnSpPr>
        <p:spPr>
          <a:xfrm>
            <a:off x="10959150" y="5428825"/>
            <a:ext cx="1425600" cy="712800"/>
          </a:xfrm>
          <a:prstGeom prst="bentConnector3">
            <a:avLst>
              <a:gd fmla="val 50000" name="adj1"/>
            </a:avLst>
          </a:prstGeom>
          <a:noFill/>
          <a:ln cap="flat" cmpd="sng" w="28575">
            <a:solidFill>
              <a:schemeClr val="dk2"/>
            </a:solidFill>
            <a:prstDash val="solid"/>
            <a:round/>
            <a:headEnd len="med" w="med" type="none"/>
            <a:tailEnd len="med" w="med" type="triangle"/>
          </a:ln>
        </p:spPr>
      </p:cxnSp>
      <p:cxnSp>
        <p:nvCxnSpPr>
          <p:cNvPr id="879" name="Google Shape;879;p46"/>
          <p:cNvCxnSpPr>
            <a:endCxn id="877" idx="1"/>
          </p:cNvCxnSpPr>
          <p:nvPr/>
        </p:nvCxnSpPr>
        <p:spPr>
          <a:xfrm flipH="1" rot="-5400000">
            <a:off x="10914750" y="5459200"/>
            <a:ext cx="1500300" cy="1439700"/>
          </a:xfrm>
          <a:prstGeom prst="bentConnector2">
            <a:avLst/>
          </a:prstGeom>
          <a:noFill/>
          <a:ln cap="flat" cmpd="sng" w="2857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47"/>
          <p:cNvSpPr txBox="1"/>
          <p:nvPr>
            <p:ph type="ctrTitle"/>
          </p:nvPr>
        </p:nvSpPr>
        <p:spPr>
          <a:xfrm>
            <a:off x="1291075" y="1743242"/>
            <a:ext cx="7416000" cy="1206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3500"/>
              <a:buFont typeface="Arial"/>
              <a:buNone/>
            </a:pPr>
            <a:r>
              <a:rPr b="1" lang="en-GB" sz="3700">
                <a:solidFill>
                  <a:srgbClr val="F1C232"/>
                </a:solidFill>
              </a:rPr>
              <a:t>Karina Chiñas Fuentes</a:t>
            </a:r>
            <a:endParaRPr b="1" sz="3700">
              <a:solidFill>
                <a:srgbClr val="F1C232"/>
              </a:solidFill>
            </a:endParaRPr>
          </a:p>
          <a:p>
            <a:pPr indent="0" lvl="0" marL="0" rtl="0" algn="l">
              <a:lnSpc>
                <a:spcPct val="100000"/>
              </a:lnSpc>
              <a:spcBef>
                <a:spcPts val="0"/>
              </a:spcBef>
              <a:spcAft>
                <a:spcPts val="0"/>
              </a:spcAft>
              <a:buClr>
                <a:schemeClr val="lt1"/>
              </a:buClr>
              <a:buSzPts val="3500"/>
              <a:buFont typeface="Arial"/>
              <a:buNone/>
            </a:pPr>
            <a:r>
              <a:rPr lang="en-GB"/>
              <a:t>Master of Science Student</a:t>
            </a:r>
            <a:br>
              <a:rPr lang="en-GB"/>
            </a:br>
            <a:br>
              <a:rPr lang="en-GB"/>
            </a:br>
            <a:r>
              <a:rPr b="1" lang="en-GB"/>
              <a:t>FUSION-EP Programme</a:t>
            </a:r>
            <a:br>
              <a:rPr lang="en-GB" cap="none"/>
            </a:br>
            <a:br>
              <a:rPr lang="en-GB"/>
            </a:br>
            <a:r>
              <a:rPr lang="en-GB"/>
              <a:t>E	karina.chinasfuentes@ugent.be</a:t>
            </a:r>
            <a:endParaRPr/>
          </a:p>
          <a:p>
            <a:pPr indent="0" lvl="0" marL="0" rtl="0" algn="l">
              <a:lnSpc>
                <a:spcPct val="100000"/>
              </a:lnSpc>
              <a:spcBef>
                <a:spcPts val="0"/>
              </a:spcBef>
              <a:spcAft>
                <a:spcPts val="0"/>
              </a:spcAft>
              <a:buClr>
                <a:schemeClr val="lt1"/>
              </a:buClr>
              <a:buSzPts val="3500"/>
              <a:buFont typeface="Arial"/>
              <a:buNone/>
            </a:pPr>
            <a:r>
              <a:rPr lang="en-GB"/>
              <a:t>E   nuclear.fusion@ugent.be</a:t>
            </a:r>
            <a:br>
              <a:rPr lang="en-GB"/>
            </a:br>
            <a:r>
              <a:rPr lang="en-GB"/>
              <a:t>L   Sint Pietersnieuwstraat 41, 9000 Gent</a:t>
            </a:r>
            <a:br>
              <a:rPr lang="en-GB"/>
            </a:br>
            <a:br>
              <a:rPr lang="en-GB"/>
            </a:br>
            <a:r>
              <a:rPr lang="en-GB" u="sng">
                <a:solidFill>
                  <a:srgbClr val="E9F0FA"/>
                </a:solidFill>
                <a:hlinkClick r:id="rId3">
                  <a:extLst>
                    <a:ext uri="{A12FA001-AC4F-418D-AE19-62706E023703}">
                      <ahyp:hlinkClr val="tx"/>
                    </a:ext>
                  </a:extLst>
                </a:hlinkClick>
              </a:rPr>
              <a:t>www.ugent.be</a:t>
            </a:r>
            <a:endParaRPr>
              <a:solidFill>
                <a:srgbClr val="E9F0FA"/>
              </a:solidFill>
              <a:latin typeface="Economica"/>
              <a:ea typeface="Economica"/>
              <a:cs typeface="Economica"/>
              <a:sym typeface="Economica"/>
            </a:endParaRPr>
          </a:p>
          <a:p>
            <a:pPr indent="0" lvl="0" marL="0" rtl="0" algn="l">
              <a:lnSpc>
                <a:spcPct val="100000"/>
              </a:lnSpc>
              <a:spcBef>
                <a:spcPts val="0"/>
              </a:spcBef>
              <a:spcAft>
                <a:spcPts val="0"/>
              </a:spcAft>
              <a:buClr>
                <a:schemeClr val="lt1"/>
              </a:buClr>
              <a:buSzPts val="3500"/>
              <a:buFont typeface="Arial"/>
              <a:buNone/>
            </a:pPr>
            <a:r>
              <a:rPr lang="en-GB" u="sng">
                <a:hlinkClick r:id="rId4"/>
              </a:rPr>
              <a:t>https://nuclearfusion.ugent.be/</a:t>
            </a:r>
            <a:br>
              <a:rPr lang="en-GB">
                <a:latin typeface="Economica"/>
                <a:ea typeface="Economica"/>
                <a:cs typeface="Economica"/>
                <a:sym typeface="Economica"/>
              </a:rPr>
            </a:br>
            <a:endParaRPr>
              <a:latin typeface="Economica"/>
              <a:ea typeface="Economica"/>
              <a:cs typeface="Economica"/>
              <a:sym typeface="Economica"/>
            </a:endParaRPr>
          </a:p>
        </p:txBody>
      </p:sp>
      <p:sp>
        <p:nvSpPr>
          <p:cNvPr id="885" name="Google Shape;885;p47"/>
          <p:cNvSpPr txBox="1"/>
          <p:nvPr>
            <p:ph idx="1" type="body"/>
          </p:nvPr>
        </p:nvSpPr>
        <p:spPr>
          <a:xfrm>
            <a:off x="9216000" y="3096000"/>
            <a:ext cx="7257600" cy="23040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45833"/>
              </a:lnSpc>
              <a:spcBef>
                <a:spcPts val="0"/>
              </a:spcBef>
              <a:spcAft>
                <a:spcPts val="0"/>
              </a:spcAft>
              <a:buClr>
                <a:schemeClr val="lt1"/>
              </a:buClr>
              <a:buSzPts val="2400"/>
              <a:buNone/>
            </a:pPr>
            <a:r>
              <a:rPr lang="en-GB"/>
              <a:t>Universiteit Gent</a:t>
            </a:r>
            <a:br>
              <a:rPr lang="en-GB"/>
            </a:br>
            <a:r>
              <a:rPr lang="en-GB"/>
              <a:t>@ugent</a:t>
            </a:r>
            <a:endParaRPr/>
          </a:p>
          <a:p>
            <a:pPr indent="0" lvl="0" marL="0" rtl="0" algn="l">
              <a:lnSpc>
                <a:spcPct val="145833"/>
              </a:lnSpc>
              <a:spcBef>
                <a:spcPts val="0"/>
              </a:spcBef>
              <a:spcAft>
                <a:spcPts val="0"/>
              </a:spcAft>
              <a:buClr>
                <a:schemeClr val="lt1"/>
              </a:buClr>
              <a:buSzPts val="2400"/>
              <a:buNone/>
            </a:pPr>
            <a:r>
              <a:rPr lang="en-GB"/>
              <a:t>@ugent</a:t>
            </a:r>
            <a:br>
              <a:rPr lang="en-GB"/>
            </a:br>
            <a:r>
              <a:rPr lang="en-GB"/>
              <a:t>Ghent University</a:t>
            </a:r>
            <a:endParaRPr/>
          </a:p>
          <a:p>
            <a:pPr indent="0" lvl="0" marL="0" rtl="0" algn="l">
              <a:lnSpc>
                <a:spcPct val="145833"/>
              </a:lnSpc>
              <a:spcBef>
                <a:spcPts val="0"/>
              </a:spcBef>
              <a:spcAft>
                <a:spcPts val="0"/>
              </a:spcAft>
              <a:buClr>
                <a:schemeClr val="lt1"/>
              </a:buClr>
              <a:buSzPts val="2400"/>
              <a:buNone/>
            </a:pPr>
            <a:r>
              <a:t/>
            </a:r>
            <a:endParaRPr>
              <a:latin typeface="Economica"/>
              <a:ea typeface="Economica"/>
              <a:cs typeface="Economica"/>
              <a:sym typeface="Economica"/>
            </a:endParaRPr>
          </a:p>
        </p:txBody>
      </p:sp>
      <p:pic>
        <p:nvPicPr>
          <p:cNvPr id="886" name="Google Shape;886;p47"/>
          <p:cNvPicPr preferRelativeResize="0"/>
          <p:nvPr/>
        </p:nvPicPr>
        <p:blipFill rotWithShape="1">
          <a:blip r:embed="rId5">
            <a:alphaModFix/>
          </a:blip>
          <a:srcRect b="0" l="0" r="0" t="0"/>
          <a:stretch/>
        </p:blipFill>
        <p:spPr>
          <a:xfrm>
            <a:off x="8712000" y="3161604"/>
            <a:ext cx="280417" cy="335281"/>
          </a:xfrm>
          <a:prstGeom prst="rect">
            <a:avLst/>
          </a:prstGeom>
          <a:noFill/>
          <a:ln>
            <a:noFill/>
          </a:ln>
        </p:spPr>
      </p:pic>
      <p:pic>
        <p:nvPicPr>
          <p:cNvPr id="887" name="Google Shape;887;p47"/>
          <p:cNvPicPr preferRelativeResize="0"/>
          <p:nvPr/>
        </p:nvPicPr>
        <p:blipFill rotWithShape="1">
          <a:blip r:embed="rId6">
            <a:alphaModFix/>
          </a:blip>
          <a:srcRect b="0" l="0" r="0" t="0"/>
          <a:stretch/>
        </p:blipFill>
        <p:spPr>
          <a:xfrm>
            <a:off x="8712000" y="3599274"/>
            <a:ext cx="280417" cy="356617"/>
          </a:xfrm>
          <a:prstGeom prst="rect">
            <a:avLst/>
          </a:prstGeom>
          <a:noFill/>
          <a:ln>
            <a:noFill/>
          </a:ln>
        </p:spPr>
      </p:pic>
      <p:pic>
        <p:nvPicPr>
          <p:cNvPr id="888" name="Google Shape;888;p47"/>
          <p:cNvPicPr preferRelativeResize="0"/>
          <p:nvPr/>
        </p:nvPicPr>
        <p:blipFill rotWithShape="1">
          <a:blip r:embed="rId7">
            <a:alphaModFix/>
          </a:blip>
          <a:srcRect b="0" l="0" r="0" t="0"/>
          <a:stretch/>
        </p:blipFill>
        <p:spPr>
          <a:xfrm>
            <a:off x="8710351" y="4122000"/>
            <a:ext cx="280644" cy="280801"/>
          </a:xfrm>
          <a:prstGeom prst="rect">
            <a:avLst/>
          </a:prstGeom>
          <a:noFill/>
          <a:ln>
            <a:noFill/>
          </a:ln>
        </p:spPr>
      </p:pic>
      <p:pic>
        <p:nvPicPr>
          <p:cNvPr id="889" name="Google Shape;889;p47"/>
          <p:cNvPicPr preferRelativeResize="0"/>
          <p:nvPr/>
        </p:nvPicPr>
        <p:blipFill rotWithShape="1">
          <a:blip r:embed="rId8">
            <a:alphaModFix/>
          </a:blip>
          <a:srcRect b="0" l="0" r="0" t="0"/>
          <a:stretch/>
        </p:blipFill>
        <p:spPr>
          <a:xfrm>
            <a:off x="8710351" y="4560042"/>
            <a:ext cx="280417" cy="280417"/>
          </a:xfrm>
          <a:prstGeom prst="rect">
            <a:avLst/>
          </a:prstGeom>
          <a:noFill/>
          <a:ln>
            <a:noFill/>
          </a:ln>
        </p:spPr>
      </p:pic>
      <p:sp>
        <p:nvSpPr>
          <p:cNvPr id="890" name="Google Shape;890;p47"/>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891" name="Google Shape;891;p47"/>
          <p:cNvSpPr txBox="1"/>
          <p:nvPr>
            <p:ph idx="1"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b="1" lang="en-GB" sz="2300" u="none">
                <a:solidFill>
                  <a:srgbClr val="1E64C8"/>
                </a:solidFill>
              </a:rPr>
              <a:t>European Master of Science in Nuclear Fusion and Engineering Physics</a:t>
            </a:r>
            <a:endParaRPr b="1" sz="2300" u="none">
              <a:solidFill>
                <a:srgbClr val="1E64C8"/>
              </a:solidFill>
            </a:endParaRPr>
          </a:p>
        </p:txBody>
      </p:sp>
      <p:pic>
        <p:nvPicPr>
          <p:cNvPr id="892" name="Google Shape;892;p47"/>
          <p:cNvPicPr preferRelativeResize="0"/>
          <p:nvPr>
            <p:ph idx="2" type="pic"/>
          </p:nvPr>
        </p:nvPicPr>
        <p:blipFill rotWithShape="1">
          <a:blip r:embed="rId9">
            <a:alphaModFix/>
          </a:blip>
          <a:srcRect b="699" l="0" r="0" t="709"/>
          <a:stretch/>
        </p:blipFill>
        <p:spPr>
          <a:xfrm>
            <a:off x="7526338" y="8307500"/>
            <a:ext cx="2285998" cy="928801"/>
          </a:xfrm>
          <a:prstGeom prst="rect">
            <a:avLst/>
          </a:prstGeom>
          <a:noFill/>
          <a:ln>
            <a:noFill/>
          </a:ln>
        </p:spPr>
      </p:pic>
      <p:pic>
        <p:nvPicPr>
          <p:cNvPr id="893" name="Google Shape;893;p47"/>
          <p:cNvPicPr preferRelativeResize="0"/>
          <p:nvPr/>
        </p:nvPicPr>
        <p:blipFill>
          <a:blip r:embed="rId10">
            <a:alphaModFix/>
          </a:blip>
          <a:stretch>
            <a:fillRect/>
          </a:stretch>
        </p:blipFill>
        <p:spPr>
          <a:xfrm>
            <a:off x="13697125" y="8366400"/>
            <a:ext cx="3177882" cy="928800"/>
          </a:xfrm>
          <a:prstGeom prst="rect">
            <a:avLst/>
          </a:prstGeom>
          <a:noFill/>
          <a:ln>
            <a:noFill/>
          </a:ln>
        </p:spPr>
      </p:pic>
      <p:sp>
        <p:nvSpPr>
          <p:cNvPr id="894" name="Google Shape;894;p47"/>
          <p:cNvSpPr txBox="1"/>
          <p:nvPr/>
        </p:nvSpPr>
        <p:spPr>
          <a:xfrm>
            <a:off x="8233550" y="6926150"/>
            <a:ext cx="9105300" cy="1000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GB" sz="5300">
                <a:solidFill>
                  <a:srgbClr val="F1C232"/>
                </a:solidFill>
              </a:rPr>
              <a:t>Thank you! Questions?</a:t>
            </a:r>
            <a:endParaRPr sz="3000"/>
          </a:p>
        </p:txBody>
      </p:sp>
      <p:pic>
        <p:nvPicPr>
          <p:cNvPr id="895" name="Google Shape;895;p47"/>
          <p:cNvPicPr preferRelativeResize="0"/>
          <p:nvPr/>
        </p:nvPicPr>
        <p:blipFill>
          <a:blip r:embed="rId11">
            <a:alphaModFix/>
          </a:blip>
          <a:stretch>
            <a:fillRect/>
          </a:stretch>
        </p:blipFill>
        <p:spPr>
          <a:xfrm>
            <a:off x="1383675" y="6388626"/>
            <a:ext cx="4139368" cy="1206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48"/>
          <p:cNvSpPr/>
          <p:nvPr>
            <p:ph idx="2" type="pic"/>
          </p:nvPr>
        </p:nvSpPr>
        <p:spPr>
          <a:xfrm>
            <a:off x="3200400" y="8366400"/>
            <a:ext cx="2286000" cy="928800"/>
          </a:xfrm>
          <a:prstGeom prst="rect">
            <a:avLst/>
          </a:prstGeom>
        </p:spPr>
      </p:sp>
      <p:sp>
        <p:nvSpPr>
          <p:cNvPr id="902" name="Google Shape;902;p48"/>
          <p:cNvSpPr/>
          <p:nvPr>
            <p:ph idx="3" type="pic"/>
          </p:nvPr>
        </p:nvSpPr>
        <p:spPr>
          <a:xfrm>
            <a:off x="5713200" y="8366400"/>
            <a:ext cx="2286000" cy="928800"/>
          </a:xfrm>
          <a:prstGeom prst="rect">
            <a:avLst/>
          </a:prstGeom>
        </p:spPr>
      </p:sp>
      <p:sp>
        <p:nvSpPr>
          <p:cNvPr id="903" name="Google Shape;903;p48"/>
          <p:cNvSpPr/>
          <p:nvPr>
            <p:ph idx="4" type="pic"/>
          </p:nvPr>
        </p:nvSpPr>
        <p:spPr>
          <a:xfrm>
            <a:off x="8229600" y="8366400"/>
            <a:ext cx="2322000" cy="928800"/>
          </a:xfrm>
          <a:prstGeom prst="rect">
            <a:avLst/>
          </a:prstGeom>
        </p:spPr>
      </p:sp>
      <p:sp>
        <p:nvSpPr>
          <p:cNvPr id="904" name="Google Shape;904;p48"/>
          <p:cNvSpPr/>
          <p:nvPr>
            <p:ph idx="5" type="pic"/>
          </p:nvPr>
        </p:nvSpPr>
        <p:spPr>
          <a:xfrm>
            <a:off x="10746000" y="8366400"/>
            <a:ext cx="2322000" cy="928800"/>
          </a:xfrm>
          <a:prstGeom prst="rect">
            <a:avLst/>
          </a:prstGeom>
        </p:spPr>
      </p:sp>
      <p:sp>
        <p:nvSpPr>
          <p:cNvPr id="905" name="Google Shape;905;p48"/>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906" name="Google Shape;906;p48"/>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907" name="Google Shape;907;p48"/>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908" name="Google Shape;908;p48"/>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909" name="Google Shape;909;p48"/>
          <p:cNvSpPr txBox="1"/>
          <p:nvPr>
            <p:ph type="ctrTitle"/>
          </p:nvPr>
        </p:nvSpPr>
        <p:spPr>
          <a:xfrm>
            <a:off x="973950" y="1424475"/>
            <a:ext cx="16232400" cy="9288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lt1"/>
              </a:buClr>
              <a:buSzPts val="10000"/>
              <a:buFont typeface="Arial"/>
              <a:buNone/>
            </a:pPr>
            <a:r>
              <a:rPr b="1" lang="en-GB" sz="5400" u="none">
                <a:solidFill>
                  <a:srgbClr val="F1C232"/>
                </a:solidFill>
              </a:rPr>
              <a:t>Complete References</a:t>
            </a:r>
            <a:endParaRPr b="1" sz="5400">
              <a:solidFill>
                <a:srgbClr val="F1C232"/>
              </a:solidFill>
            </a:endParaRPr>
          </a:p>
        </p:txBody>
      </p:sp>
      <p:sp>
        <p:nvSpPr>
          <p:cNvPr id="910" name="Google Shape;910;p48"/>
          <p:cNvSpPr txBox="1"/>
          <p:nvPr>
            <p:ph type="ctrTitle"/>
          </p:nvPr>
        </p:nvSpPr>
        <p:spPr>
          <a:xfrm>
            <a:off x="1033200" y="2564950"/>
            <a:ext cx="16232400" cy="52125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lt1"/>
              </a:buClr>
              <a:buSzPts val="10000"/>
              <a:buFont typeface="Arial"/>
              <a:buNone/>
            </a:pPr>
            <a:r>
              <a:rPr b="1" lang="en-GB" sz="2000" u="none"/>
              <a:t>- </a:t>
            </a:r>
            <a:r>
              <a:rPr lang="en-GB" sz="2000" u="none"/>
              <a:t>Zohm, Hartmut. “Magnetohydrodynamic stability of tokamaks”. John Wiley &amp; Sons, 2015.</a:t>
            </a:r>
            <a:endParaRPr sz="2000" u="none"/>
          </a:p>
          <a:p>
            <a:pPr indent="0" lvl="0" marL="0" rtl="0" algn="l">
              <a:lnSpc>
                <a:spcPct val="110000"/>
              </a:lnSpc>
              <a:spcBef>
                <a:spcPts val="0"/>
              </a:spcBef>
              <a:spcAft>
                <a:spcPts val="0"/>
              </a:spcAft>
              <a:buClr>
                <a:schemeClr val="lt1"/>
              </a:buClr>
              <a:buSzPts val="10000"/>
              <a:buFont typeface="Arial"/>
              <a:buNone/>
            </a:pPr>
            <a:r>
              <a:rPr lang="en-GB" sz="2000" u="none"/>
              <a:t>- “Machine,” ITER, 2023. Available:</a:t>
            </a:r>
            <a:r>
              <a:rPr lang="en-GB" sz="2000" u="none">
                <a:solidFill>
                  <a:srgbClr val="FFD966"/>
                </a:solidFill>
              </a:rPr>
              <a:t> </a:t>
            </a:r>
            <a:r>
              <a:rPr lang="en-GB" sz="2000" u="sng">
                <a:solidFill>
                  <a:srgbClr val="FFE599"/>
                </a:solidFill>
                <a:hlinkClick r:id="rId5">
                  <a:extLst>
                    <a:ext uri="{A12FA001-AC4F-418D-AE19-62706E023703}">
                      <ahyp:hlinkClr val="tx"/>
                    </a:ext>
                  </a:extLst>
                </a:hlinkClick>
              </a:rPr>
              <a:t>https://www.iter.org/mach</a:t>
            </a:r>
            <a:r>
              <a:rPr lang="en-GB" sz="2000" u="none"/>
              <a:t>. [Accessed: Jul. 05, 2023] </a:t>
            </a:r>
            <a:r>
              <a:rPr b="1" lang="en-GB" sz="2000" u="none"/>
              <a:t>‌</a:t>
            </a:r>
            <a:endParaRPr b="1" sz="2000" u="none"/>
          </a:p>
          <a:p>
            <a:pPr indent="0" lvl="0" marL="0" rtl="0" algn="l">
              <a:lnSpc>
                <a:spcPct val="110000"/>
              </a:lnSpc>
              <a:spcBef>
                <a:spcPts val="0"/>
              </a:spcBef>
              <a:spcAft>
                <a:spcPts val="0"/>
              </a:spcAft>
              <a:buClr>
                <a:schemeClr val="lt1"/>
              </a:buClr>
              <a:buSzPts val="10000"/>
              <a:buFont typeface="Arial"/>
              <a:buNone/>
            </a:pPr>
            <a:r>
              <a:rPr b="1" lang="en-GB" sz="2000" u="none"/>
              <a:t>-</a:t>
            </a:r>
            <a:r>
              <a:rPr lang="en-GB" sz="2000" u="none"/>
              <a:t> W.-M Lee, “Statistics in Python — Collinearity and Multicollinearity</a:t>
            </a:r>
            <a:r>
              <a:rPr lang="en-GB" sz="2000" u="none"/>
              <a:t>”</a:t>
            </a:r>
            <a:r>
              <a:rPr lang="en-GB" sz="2000" u="none"/>
              <a:t>. Medium, 2021</a:t>
            </a:r>
            <a:r>
              <a:rPr lang="en-GB" sz="2000" u="none"/>
              <a:t>. [Online]. Available: </a:t>
            </a:r>
            <a:r>
              <a:rPr lang="en-GB" sz="2000">
                <a:solidFill>
                  <a:srgbClr val="FFE599"/>
                </a:solidFill>
                <a:uFill>
                  <a:noFill/>
                </a:uFill>
                <a:hlinkClick r:id="rId6">
                  <a:extLst>
                    <a:ext uri="{A12FA001-AC4F-418D-AE19-62706E023703}">
                      <ahyp:hlinkClr val="tx"/>
                    </a:ext>
                  </a:extLst>
                </a:hlinkClick>
              </a:rPr>
              <a:t>https://towardsdatascience.com/statistics-in-python-collinearity-and-multicollinearity-4cc4dcd82b3f</a:t>
            </a:r>
            <a:r>
              <a:rPr lang="en-GB" sz="2000" u="none">
                <a:solidFill>
                  <a:srgbClr val="FFE599"/>
                </a:solidFill>
                <a:uFill>
                  <a:noFill/>
                </a:uFill>
                <a:hlinkClick r:id="rId7">
                  <a:extLst>
                    <a:ext uri="{A12FA001-AC4F-418D-AE19-62706E023703}">
                      <ahyp:hlinkClr val="tx"/>
                    </a:ext>
                  </a:extLst>
                </a:hlinkClick>
              </a:rPr>
              <a:t> ‌</a:t>
            </a:r>
            <a:endParaRPr sz="2000" u="none">
              <a:solidFill>
                <a:srgbClr val="FFE599"/>
              </a:solidFill>
            </a:endParaRPr>
          </a:p>
          <a:p>
            <a:pPr indent="0" lvl="0" marL="0" rtl="0" algn="l">
              <a:lnSpc>
                <a:spcPct val="110000"/>
              </a:lnSpc>
              <a:spcBef>
                <a:spcPts val="0"/>
              </a:spcBef>
              <a:spcAft>
                <a:spcPts val="0"/>
              </a:spcAft>
              <a:buClr>
                <a:schemeClr val="lt1"/>
              </a:buClr>
              <a:buSzPts val="10000"/>
              <a:buFont typeface="Arial"/>
              <a:buNone/>
            </a:pPr>
            <a:r>
              <a:rPr b="1" lang="en-GB" sz="2000" u="none"/>
              <a:t>-</a:t>
            </a:r>
            <a:r>
              <a:rPr lang="en-GB" sz="2000" u="none"/>
              <a:t> D. Belsley, E. Kuh, and R. Welsch, “Regression Diagnostics”. Canada: Wiley-Interscience, 2004.</a:t>
            </a:r>
            <a:endParaRPr sz="2000" u="none"/>
          </a:p>
          <a:p>
            <a:pPr indent="0" lvl="0" marL="0" rtl="0" algn="l">
              <a:lnSpc>
                <a:spcPct val="110000"/>
              </a:lnSpc>
              <a:spcBef>
                <a:spcPts val="0"/>
              </a:spcBef>
              <a:spcAft>
                <a:spcPts val="0"/>
              </a:spcAft>
              <a:buClr>
                <a:schemeClr val="lt1"/>
              </a:buClr>
              <a:buSzPts val="10000"/>
              <a:buFont typeface="Arial"/>
              <a:buNone/>
            </a:pPr>
            <a:r>
              <a:rPr b="1" lang="en-GB" sz="2000" u="none"/>
              <a:t>-</a:t>
            </a:r>
            <a:r>
              <a:rPr lang="en-GB" sz="2000" u="none"/>
              <a:t> R. M. O’Brien, “A caution regarding rules of thumb for variance inflation factors,” Qualitative &amp; Quantitative, vol. 41, pp. 673–690, Oct. 2007, Published on March 13, 2007. doi: </a:t>
            </a:r>
            <a:r>
              <a:rPr lang="en-GB" sz="2000">
                <a:solidFill>
                  <a:srgbClr val="FFE599"/>
                </a:solidFill>
                <a:uFill>
                  <a:noFill/>
                </a:uFill>
                <a:hlinkClick r:id="rId8">
                  <a:extLst>
                    <a:ext uri="{A12FA001-AC4F-418D-AE19-62706E023703}">
                      <ahyp:hlinkClr val="tx"/>
                    </a:ext>
                  </a:extLst>
                </a:hlinkClick>
              </a:rPr>
              <a:t>10.1007/s11135-006-9018-6</a:t>
            </a:r>
            <a:r>
              <a:rPr lang="en-GB" sz="2000" u="none"/>
              <a:t>.</a:t>
            </a:r>
            <a:endParaRPr sz="2000" u="none"/>
          </a:p>
          <a:p>
            <a:pPr indent="0" lvl="0" marL="0" rtl="0" algn="l">
              <a:lnSpc>
                <a:spcPct val="110000"/>
              </a:lnSpc>
              <a:spcBef>
                <a:spcPts val="0"/>
              </a:spcBef>
              <a:spcAft>
                <a:spcPts val="0"/>
              </a:spcAft>
              <a:buClr>
                <a:schemeClr val="lt1"/>
              </a:buClr>
              <a:buSzPts val="10000"/>
              <a:buFont typeface="Arial"/>
              <a:buNone/>
            </a:pPr>
            <a:r>
              <a:rPr b="1" lang="en-GB" sz="2000" u="none"/>
              <a:t>-</a:t>
            </a:r>
            <a:r>
              <a:rPr lang="en-GB" sz="2000" u="none"/>
              <a:t> G. Verdoolaege et al., “The updated ITPA global h-mode confinement database: Description and analysis,” Princeton Plasma Physics Laboratory, Princeton University, 2021. [Online]. Available: </a:t>
            </a:r>
            <a:r>
              <a:rPr lang="en-GB" sz="2000">
                <a:solidFill>
                  <a:srgbClr val="FFD966"/>
                </a:solidFill>
                <a:uFill>
                  <a:noFill/>
                </a:uFill>
                <a:hlinkClick r:id="rId9">
                  <a:extLst>
                    <a:ext uri="{A12FA001-AC4F-418D-AE19-62706E023703}">
                      <ahyp:hlinkClr val="tx"/>
                    </a:ext>
                  </a:extLst>
                </a:hlinkClick>
              </a:rPr>
              <a:t>http://arks.princeton.edu/ark:/88435/dsp01m900nx49h</a:t>
            </a:r>
            <a:r>
              <a:rPr lang="en-GB" sz="2000" u="none"/>
              <a:t>.</a:t>
            </a:r>
            <a:endParaRPr sz="2000" u="none"/>
          </a:p>
          <a:p>
            <a:pPr indent="0" lvl="0" marL="0" rtl="0" algn="l">
              <a:lnSpc>
                <a:spcPct val="110000"/>
              </a:lnSpc>
              <a:spcBef>
                <a:spcPts val="0"/>
              </a:spcBef>
              <a:spcAft>
                <a:spcPts val="0"/>
              </a:spcAft>
              <a:buClr>
                <a:schemeClr val="lt1"/>
              </a:buClr>
              <a:buSzPts val="10000"/>
              <a:buFont typeface="Arial"/>
              <a:buNone/>
            </a:pPr>
            <a:r>
              <a:rPr b="1" lang="en-GB" sz="2000" u="none"/>
              <a:t>-</a:t>
            </a:r>
            <a:r>
              <a:rPr lang="en-GB" sz="2000" u="none"/>
              <a:t> M. Dash and H. Liu, “Feature selection for clustering,” Arizona State University, Jun. 2020. [On- line]. Available: </a:t>
            </a:r>
            <a:r>
              <a:rPr lang="en-GB" sz="2000">
                <a:solidFill>
                  <a:srgbClr val="FFD966"/>
                </a:solidFill>
                <a:uFill>
                  <a:noFill/>
                </a:uFill>
                <a:hlinkClick r:id="rId10">
                  <a:extLst>
                    <a:ext uri="{A12FA001-AC4F-418D-AE19-62706E023703}">
                      <ahyp:hlinkClr val="tx"/>
                    </a:ext>
                  </a:extLst>
                </a:hlinkClick>
              </a:rPr>
              <a:t>https://www.public.asu.edu/~huanliu/papers/pakdd00clu.pdf</a:t>
            </a:r>
            <a:r>
              <a:rPr lang="en-GB" sz="2000" u="none"/>
              <a:t>.</a:t>
            </a:r>
            <a:endParaRPr sz="2000" u="none"/>
          </a:p>
          <a:p>
            <a:pPr indent="0" lvl="0" marL="0" rtl="0" algn="l">
              <a:lnSpc>
                <a:spcPct val="110000"/>
              </a:lnSpc>
              <a:spcBef>
                <a:spcPts val="0"/>
              </a:spcBef>
              <a:spcAft>
                <a:spcPts val="0"/>
              </a:spcAft>
              <a:buClr>
                <a:schemeClr val="lt1"/>
              </a:buClr>
              <a:buSzPts val="10000"/>
              <a:buFont typeface="Arial"/>
              <a:buNone/>
            </a:pPr>
            <a:r>
              <a:rPr b="1" lang="en-GB" sz="2000" u="none"/>
              <a:t>- </a:t>
            </a:r>
            <a:r>
              <a:rPr lang="en-GB" sz="2000" u="none"/>
              <a:t>G. Verdoolaege et al., “The updated ITPA global H-mode confinement database: Description and analysis,” Nuclear Fusion, vol. 61, May. 2021. doi:</a:t>
            </a:r>
            <a:r>
              <a:rPr lang="en-GB" sz="2000" u="none">
                <a:solidFill>
                  <a:srgbClr val="F1C232"/>
                </a:solidFill>
              </a:rPr>
              <a:t> </a:t>
            </a:r>
            <a:r>
              <a:rPr lang="en-GB" sz="2000">
                <a:solidFill>
                  <a:srgbClr val="F1C232"/>
                </a:solidFill>
                <a:uFill>
                  <a:noFill/>
                </a:uFill>
                <a:hlinkClick r:id="rId11">
                  <a:extLst>
                    <a:ext uri="{A12FA001-AC4F-418D-AE19-62706E023703}">
                      <ahyp:hlinkClr val="tx"/>
                    </a:ext>
                  </a:extLst>
                </a:hlinkClick>
              </a:rPr>
              <a:t>10.1088/1741-4326/abdb91</a:t>
            </a:r>
            <a:r>
              <a:rPr lang="en-GB" sz="2000" u="none"/>
              <a:t>.</a:t>
            </a:r>
            <a:endParaRPr sz="2000" u="none"/>
          </a:p>
          <a:p>
            <a:pPr indent="0" lvl="0" marL="0" rtl="0" algn="l">
              <a:lnSpc>
                <a:spcPct val="110000"/>
              </a:lnSpc>
              <a:spcBef>
                <a:spcPts val="0"/>
              </a:spcBef>
              <a:spcAft>
                <a:spcPts val="0"/>
              </a:spcAft>
              <a:buClr>
                <a:schemeClr val="lt1"/>
              </a:buClr>
              <a:buSzPts val="10000"/>
              <a:buFont typeface="Arial"/>
              <a:buNone/>
            </a:pPr>
            <a:r>
              <a:rPr b="1" lang="en-GB" sz="2000" u="none"/>
              <a:t>- </a:t>
            </a:r>
            <a:r>
              <a:rPr lang="en-GB" sz="2000" u="none"/>
              <a:t>I. P. E. G. on Confinement, Transport, I. P. E. G. on Confinement Modelling, Database, and I. P. B. Editors, “Chapter 2: Plasma confinement and transport,” Nuclear Fusion, vol. 39, no. 12, p. 2175, Dec. 1999. doi:</a:t>
            </a:r>
            <a:r>
              <a:rPr lang="en-GB" sz="2000" u="none">
                <a:solidFill>
                  <a:srgbClr val="F1C232"/>
                </a:solidFill>
              </a:rPr>
              <a:t> </a:t>
            </a:r>
            <a:r>
              <a:rPr lang="en-GB" sz="2000" u="sng">
                <a:solidFill>
                  <a:srgbClr val="F1C232"/>
                </a:solidFill>
                <a:hlinkClick r:id="rId12">
                  <a:extLst>
                    <a:ext uri="{A12FA001-AC4F-418D-AE19-62706E023703}">
                      <ahyp:hlinkClr val="tx"/>
                    </a:ext>
                  </a:extLst>
                </a:hlinkClick>
              </a:rPr>
              <a:t>10.1088/0029-5515/39/12/302</a:t>
            </a:r>
            <a:r>
              <a:rPr lang="en-GB" sz="2000" u="none"/>
              <a:t>.</a:t>
            </a:r>
            <a:endParaRPr sz="2000" u="none"/>
          </a:p>
          <a:p>
            <a:pPr indent="0" lvl="0" marL="0" rtl="0" algn="l">
              <a:lnSpc>
                <a:spcPct val="110000"/>
              </a:lnSpc>
              <a:spcBef>
                <a:spcPts val="0"/>
              </a:spcBef>
              <a:spcAft>
                <a:spcPts val="0"/>
              </a:spcAft>
              <a:buClr>
                <a:schemeClr val="lt1"/>
              </a:buClr>
              <a:buSzPts val="10000"/>
              <a:buFont typeface="Arial"/>
              <a:buNone/>
            </a:pPr>
            <a:r>
              <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5"/>
          <p:cNvSpPr txBox="1"/>
          <p:nvPr>
            <p:ph idx="1" type="subTitle"/>
          </p:nvPr>
        </p:nvSpPr>
        <p:spPr>
          <a:xfrm>
            <a:off x="944675" y="1618600"/>
            <a:ext cx="16394100" cy="18324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accent1"/>
              </a:buClr>
              <a:buSzPts val="3000"/>
              <a:buNone/>
            </a:pPr>
            <a:r>
              <a:rPr b="1" lang="en-GB" sz="4573">
                <a:solidFill>
                  <a:srgbClr val="FFD966"/>
                </a:solidFill>
              </a:rPr>
              <a:t>WORKFLOW</a:t>
            </a:r>
            <a:endParaRPr sz="3200">
              <a:solidFill>
                <a:srgbClr val="FFD966"/>
              </a:solidFill>
            </a:endParaRPr>
          </a:p>
        </p:txBody>
      </p:sp>
      <p:sp>
        <p:nvSpPr>
          <p:cNvPr id="140" name="Google Shape;140;p15"/>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141" name="Google Shape;141;p15"/>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42" name="Google Shape;142;p15"/>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143" name="Google Shape;143;p15"/>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144" name="Google Shape;144;p15"/>
          <p:cNvSpPr/>
          <p:nvPr/>
        </p:nvSpPr>
        <p:spPr>
          <a:xfrm>
            <a:off x="1284500"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800">
                <a:solidFill>
                  <a:schemeClr val="dk1"/>
                </a:solidFill>
              </a:rPr>
              <a:t>WHICH</a:t>
            </a:r>
            <a:r>
              <a:rPr lang="en-GB" sz="2800">
                <a:solidFill>
                  <a:schemeClr val="dk1"/>
                </a:solidFill>
              </a:rPr>
              <a:t> REGISTERS IN </a:t>
            </a:r>
            <a:r>
              <a:rPr lang="en-GB" sz="2800">
                <a:solidFill>
                  <a:srgbClr val="7F6000"/>
                </a:solidFill>
              </a:rPr>
              <a:t>STDB5</a:t>
            </a:r>
            <a:r>
              <a:rPr lang="en-GB" sz="2800">
                <a:solidFill>
                  <a:schemeClr val="dk1"/>
                </a:solidFill>
              </a:rPr>
              <a:t> ARE </a:t>
            </a:r>
            <a:r>
              <a:rPr b="1" lang="en-GB" sz="2800">
                <a:solidFill>
                  <a:schemeClr val="dk1"/>
                </a:solidFill>
              </a:rPr>
              <a:t>DECREASING</a:t>
            </a:r>
            <a:r>
              <a:rPr lang="en-GB" sz="2800">
                <a:solidFill>
                  <a:schemeClr val="dk1"/>
                </a:solidFill>
              </a:rPr>
              <a:t> α</a:t>
            </a:r>
            <a:r>
              <a:rPr baseline="-25000" lang="en-GB" sz="2800">
                <a:solidFill>
                  <a:schemeClr val="dk1"/>
                </a:solidFill>
              </a:rPr>
              <a:t>R</a:t>
            </a:r>
            <a:r>
              <a:rPr lang="en-GB" sz="2800">
                <a:solidFill>
                  <a:schemeClr val="dk1"/>
                </a:solidFill>
              </a:rPr>
              <a:t>?</a:t>
            </a:r>
            <a:endParaRPr sz="2200"/>
          </a:p>
        </p:txBody>
      </p:sp>
      <p:sp>
        <p:nvSpPr>
          <p:cNvPr id="145" name="Google Shape;145;p15"/>
          <p:cNvSpPr/>
          <p:nvPr/>
        </p:nvSpPr>
        <p:spPr>
          <a:xfrm>
            <a:off x="5364173"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800">
                <a:solidFill>
                  <a:schemeClr val="dk1"/>
                </a:solidFill>
              </a:rPr>
              <a:t>IS THIS DECREASE DUE TO </a:t>
            </a:r>
            <a:endParaRPr sz="2800">
              <a:solidFill>
                <a:schemeClr val="dk1"/>
              </a:solidFill>
            </a:endParaRPr>
          </a:p>
          <a:p>
            <a:pPr indent="0" lvl="0" marL="0" rtl="0" algn="l">
              <a:spcBef>
                <a:spcPts val="0"/>
              </a:spcBef>
              <a:spcAft>
                <a:spcPts val="0"/>
              </a:spcAft>
              <a:buNone/>
            </a:pPr>
            <a:r>
              <a:rPr b="1" lang="en-GB" sz="2800">
                <a:solidFill>
                  <a:schemeClr val="dk1"/>
                </a:solidFill>
              </a:rPr>
              <a:t>DATA ISSUES</a:t>
            </a:r>
            <a:r>
              <a:rPr lang="en-GB" sz="2800">
                <a:solidFill>
                  <a:schemeClr val="dk1"/>
                </a:solidFill>
              </a:rPr>
              <a:t>?</a:t>
            </a:r>
            <a:endParaRPr sz="2200"/>
          </a:p>
        </p:txBody>
      </p:sp>
      <p:sp>
        <p:nvSpPr>
          <p:cNvPr id="146" name="Google Shape;146;p15"/>
          <p:cNvSpPr/>
          <p:nvPr/>
        </p:nvSpPr>
        <p:spPr>
          <a:xfrm>
            <a:off x="944384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500">
                <a:solidFill>
                  <a:schemeClr val="dk1"/>
                </a:solidFill>
              </a:rPr>
              <a:t>CAN WE </a:t>
            </a:r>
            <a:r>
              <a:rPr b="1" lang="en-GB" sz="2600">
                <a:solidFill>
                  <a:schemeClr val="dk1"/>
                </a:solidFill>
              </a:rPr>
              <a:t>PREDICT</a:t>
            </a:r>
            <a:r>
              <a:rPr lang="en-GB" sz="2500">
                <a:solidFill>
                  <a:schemeClr val="dk1"/>
                </a:solidFill>
              </a:rPr>
              <a:t> WHETHER A NEW REGISTER WILL </a:t>
            </a:r>
            <a:r>
              <a:rPr b="1" lang="en-GB" sz="2500">
                <a:solidFill>
                  <a:schemeClr val="dk1"/>
                </a:solidFill>
              </a:rPr>
              <a:t>DECREASE</a:t>
            </a:r>
            <a:r>
              <a:rPr lang="en-GB" sz="2500">
                <a:solidFill>
                  <a:schemeClr val="dk1"/>
                </a:solidFill>
              </a:rPr>
              <a:t> </a:t>
            </a:r>
            <a:r>
              <a:rPr lang="en-GB" sz="2500">
                <a:solidFill>
                  <a:schemeClr val="dk1"/>
                </a:solidFill>
              </a:rPr>
              <a:t>α</a:t>
            </a:r>
            <a:r>
              <a:rPr baseline="-25000" lang="en-GB" sz="2500">
                <a:solidFill>
                  <a:schemeClr val="dk1"/>
                </a:solidFill>
              </a:rPr>
              <a:t>R</a:t>
            </a:r>
            <a:r>
              <a:rPr lang="en-GB" sz="2500">
                <a:solidFill>
                  <a:schemeClr val="dk1"/>
                </a:solidFill>
              </a:rPr>
              <a:t>?</a:t>
            </a:r>
            <a:endParaRPr sz="1900"/>
          </a:p>
        </p:txBody>
      </p:sp>
      <p:sp>
        <p:nvSpPr>
          <p:cNvPr id="147" name="Google Shape;147;p15"/>
          <p:cNvSpPr/>
          <p:nvPr/>
        </p:nvSpPr>
        <p:spPr>
          <a:xfrm>
            <a:off x="1359881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800">
                <a:solidFill>
                  <a:schemeClr val="dk1"/>
                </a:solidFill>
              </a:rPr>
              <a:t>RELATE</a:t>
            </a:r>
            <a:r>
              <a:rPr lang="en-GB" sz="2800">
                <a:solidFill>
                  <a:schemeClr val="dk1"/>
                </a:solidFill>
              </a:rPr>
              <a:t> THE FINDINGS </a:t>
            </a:r>
            <a:r>
              <a:rPr b="1" lang="en-GB" sz="2800">
                <a:solidFill>
                  <a:schemeClr val="dk1"/>
                </a:solidFill>
              </a:rPr>
              <a:t>TOKAMAK</a:t>
            </a:r>
            <a:r>
              <a:rPr lang="en-GB" sz="2800">
                <a:solidFill>
                  <a:schemeClr val="dk1"/>
                </a:solidFill>
              </a:rPr>
              <a:t> </a:t>
            </a:r>
            <a:r>
              <a:rPr b="1" lang="en-GB" sz="2800">
                <a:solidFill>
                  <a:schemeClr val="dk1"/>
                </a:solidFill>
              </a:rPr>
              <a:t>CHARs &amp; PHYSICS</a:t>
            </a:r>
            <a:endParaRPr sz="2200"/>
          </a:p>
        </p:txBody>
      </p:sp>
      <p:cxnSp>
        <p:nvCxnSpPr>
          <p:cNvPr id="148" name="Google Shape;148;p15"/>
          <p:cNvCxnSpPr>
            <a:stCxn id="144" idx="3"/>
            <a:endCxn id="145" idx="1"/>
          </p:cNvCxnSpPr>
          <p:nvPr/>
        </p:nvCxnSpPr>
        <p:spPr>
          <a:xfrm>
            <a:off x="4181600"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149" name="Google Shape;149;p15"/>
          <p:cNvCxnSpPr>
            <a:stCxn id="145" idx="3"/>
            <a:endCxn id="146" idx="1"/>
          </p:cNvCxnSpPr>
          <p:nvPr/>
        </p:nvCxnSpPr>
        <p:spPr>
          <a:xfrm>
            <a:off x="8261273"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150" name="Google Shape;150;p15"/>
          <p:cNvCxnSpPr>
            <a:stCxn id="146" idx="3"/>
            <a:endCxn id="147" idx="1"/>
          </p:cNvCxnSpPr>
          <p:nvPr/>
        </p:nvCxnSpPr>
        <p:spPr>
          <a:xfrm>
            <a:off x="12416245" y="4876800"/>
            <a:ext cx="1182600" cy="0"/>
          </a:xfrm>
          <a:prstGeom prst="straightConnector1">
            <a:avLst/>
          </a:prstGeom>
          <a:noFill/>
          <a:ln cap="flat" cmpd="sng" w="38100">
            <a:solidFill>
              <a:srgbClr val="FFD966"/>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idx="1" type="subTitle"/>
          </p:nvPr>
        </p:nvSpPr>
        <p:spPr>
          <a:xfrm>
            <a:off x="944675" y="1618600"/>
            <a:ext cx="16394100" cy="18324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accent1"/>
              </a:buClr>
              <a:buSzPts val="3000"/>
              <a:buNone/>
            </a:pPr>
            <a:r>
              <a:rPr b="1" lang="en-GB" sz="4573">
                <a:solidFill>
                  <a:srgbClr val="FFD966"/>
                </a:solidFill>
              </a:rPr>
              <a:t>WORKFLOW</a:t>
            </a:r>
            <a:endParaRPr sz="3200">
              <a:solidFill>
                <a:srgbClr val="FFD966"/>
              </a:solidFill>
            </a:endParaRPr>
          </a:p>
        </p:txBody>
      </p:sp>
      <p:sp>
        <p:nvSpPr>
          <p:cNvPr id="156" name="Google Shape;156;p16"/>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157" name="Google Shape;157;p16"/>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58" name="Google Shape;158;p16"/>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159" name="Google Shape;159;p16"/>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160" name="Google Shape;160;p16"/>
          <p:cNvSpPr/>
          <p:nvPr/>
        </p:nvSpPr>
        <p:spPr>
          <a:xfrm>
            <a:off x="1284500"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800">
                <a:solidFill>
                  <a:schemeClr val="dk1"/>
                </a:solidFill>
              </a:rPr>
              <a:t>WHICH</a:t>
            </a:r>
            <a:r>
              <a:rPr lang="en-GB" sz="2800">
                <a:solidFill>
                  <a:schemeClr val="dk1"/>
                </a:solidFill>
              </a:rPr>
              <a:t> REGISTERS IN </a:t>
            </a:r>
            <a:r>
              <a:rPr lang="en-GB" sz="2800">
                <a:solidFill>
                  <a:srgbClr val="7F6000"/>
                </a:solidFill>
              </a:rPr>
              <a:t>STDB5</a:t>
            </a:r>
            <a:r>
              <a:rPr lang="en-GB" sz="2800">
                <a:solidFill>
                  <a:schemeClr val="dk1"/>
                </a:solidFill>
              </a:rPr>
              <a:t> ARE </a:t>
            </a:r>
            <a:r>
              <a:rPr b="1" lang="en-GB" sz="2800">
                <a:solidFill>
                  <a:schemeClr val="dk1"/>
                </a:solidFill>
              </a:rPr>
              <a:t>DECREASING</a:t>
            </a:r>
            <a:r>
              <a:rPr lang="en-GB" sz="2800">
                <a:solidFill>
                  <a:schemeClr val="dk1"/>
                </a:solidFill>
              </a:rPr>
              <a:t> α</a:t>
            </a:r>
            <a:r>
              <a:rPr baseline="-25000" lang="en-GB" sz="2800">
                <a:solidFill>
                  <a:schemeClr val="dk1"/>
                </a:solidFill>
              </a:rPr>
              <a:t>R</a:t>
            </a:r>
            <a:r>
              <a:rPr lang="en-GB" sz="2800">
                <a:solidFill>
                  <a:schemeClr val="dk1"/>
                </a:solidFill>
              </a:rPr>
              <a:t>?</a:t>
            </a:r>
            <a:endParaRPr sz="2200"/>
          </a:p>
        </p:txBody>
      </p:sp>
      <p:sp>
        <p:nvSpPr>
          <p:cNvPr id="161" name="Google Shape;161;p16"/>
          <p:cNvSpPr/>
          <p:nvPr/>
        </p:nvSpPr>
        <p:spPr>
          <a:xfrm>
            <a:off x="5364173" y="3426300"/>
            <a:ext cx="28971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800">
                <a:solidFill>
                  <a:schemeClr val="dk1"/>
                </a:solidFill>
              </a:rPr>
              <a:t>IS THIS DECREASE DUE TO </a:t>
            </a:r>
            <a:endParaRPr sz="2800">
              <a:solidFill>
                <a:schemeClr val="dk1"/>
              </a:solidFill>
            </a:endParaRPr>
          </a:p>
          <a:p>
            <a:pPr indent="0" lvl="0" marL="0" rtl="0" algn="l">
              <a:spcBef>
                <a:spcPts val="0"/>
              </a:spcBef>
              <a:spcAft>
                <a:spcPts val="0"/>
              </a:spcAft>
              <a:buNone/>
            </a:pPr>
            <a:r>
              <a:rPr b="1" lang="en-GB" sz="2800">
                <a:solidFill>
                  <a:schemeClr val="dk1"/>
                </a:solidFill>
              </a:rPr>
              <a:t>DATA ISSUES</a:t>
            </a:r>
            <a:r>
              <a:rPr lang="en-GB" sz="2800">
                <a:solidFill>
                  <a:schemeClr val="dk1"/>
                </a:solidFill>
              </a:rPr>
              <a:t>?</a:t>
            </a:r>
            <a:endParaRPr sz="2200"/>
          </a:p>
        </p:txBody>
      </p:sp>
      <p:sp>
        <p:nvSpPr>
          <p:cNvPr id="162" name="Google Shape;162;p16"/>
          <p:cNvSpPr/>
          <p:nvPr/>
        </p:nvSpPr>
        <p:spPr>
          <a:xfrm>
            <a:off x="944384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500">
                <a:solidFill>
                  <a:schemeClr val="dk1"/>
                </a:solidFill>
              </a:rPr>
              <a:t>CAN WE </a:t>
            </a:r>
            <a:r>
              <a:rPr b="1" lang="en-GB" sz="2600">
                <a:solidFill>
                  <a:schemeClr val="dk1"/>
                </a:solidFill>
              </a:rPr>
              <a:t>PREDICT</a:t>
            </a:r>
            <a:r>
              <a:rPr lang="en-GB" sz="2500">
                <a:solidFill>
                  <a:schemeClr val="dk1"/>
                </a:solidFill>
              </a:rPr>
              <a:t> WHETHER A NEW REGISTER WILL </a:t>
            </a:r>
            <a:r>
              <a:rPr b="1" lang="en-GB" sz="2500">
                <a:solidFill>
                  <a:schemeClr val="dk1"/>
                </a:solidFill>
              </a:rPr>
              <a:t>DECREASE</a:t>
            </a:r>
            <a:r>
              <a:rPr lang="en-GB" sz="2500">
                <a:solidFill>
                  <a:schemeClr val="dk1"/>
                </a:solidFill>
              </a:rPr>
              <a:t> α</a:t>
            </a:r>
            <a:r>
              <a:rPr baseline="-25000" lang="en-GB" sz="2500">
                <a:solidFill>
                  <a:schemeClr val="dk1"/>
                </a:solidFill>
              </a:rPr>
              <a:t>R</a:t>
            </a:r>
            <a:r>
              <a:rPr lang="en-GB" sz="2500">
                <a:solidFill>
                  <a:schemeClr val="dk1"/>
                </a:solidFill>
              </a:rPr>
              <a:t>?</a:t>
            </a:r>
            <a:endParaRPr sz="1900"/>
          </a:p>
        </p:txBody>
      </p:sp>
      <p:sp>
        <p:nvSpPr>
          <p:cNvPr id="163" name="Google Shape;163;p16"/>
          <p:cNvSpPr/>
          <p:nvPr/>
        </p:nvSpPr>
        <p:spPr>
          <a:xfrm>
            <a:off x="13598815" y="3426300"/>
            <a:ext cx="2972400" cy="29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800">
                <a:solidFill>
                  <a:schemeClr val="dk1"/>
                </a:solidFill>
              </a:rPr>
              <a:t>RELATE</a:t>
            </a:r>
            <a:r>
              <a:rPr lang="en-GB" sz="2800">
                <a:solidFill>
                  <a:schemeClr val="dk1"/>
                </a:solidFill>
              </a:rPr>
              <a:t> THE FINDINGS </a:t>
            </a:r>
            <a:r>
              <a:rPr b="1" lang="en-GB" sz="2800">
                <a:solidFill>
                  <a:schemeClr val="dk1"/>
                </a:solidFill>
              </a:rPr>
              <a:t>TOKAMAK</a:t>
            </a:r>
            <a:r>
              <a:rPr lang="en-GB" sz="2800">
                <a:solidFill>
                  <a:schemeClr val="dk1"/>
                </a:solidFill>
              </a:rPr>
              <a:t> </a:t>
            </a:r>
            <a:r>
              <a:rPr b="1" lang="en-GB" sz="2800">
                <a:solidFill>
                  <a:schemeClr val="dk1"/>
                </a:solidFill>
              </a:rPr>
              <a:t>CHARs &amp; PHYSICS</a:t>
            </a:r>
            <a:endParaRPr sz="2200"/>
          </a:p>
        </p:txBody>
      </p:sp>
      <p:cxnSp>
        <p:nvCxnSpPr>
          <p:cNvPr id="164" name="Google Shape;164;p16"/>
          <p:cNvCxnSpPr>
            <a:stCxn id="160" idx="3"/>
            <a:endCxn id="161" idx="1"/>
          </p:cNvCxnSpPr>
          <p:nvPr/>
        </p:nvCxnSpPr>
        <p:spPr>
          <a:xfrm>
            <a:off x="4181600"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165" name="Google Shape;165;p16"/>
          <p:cNvCxnSpPr>
            <a:stCxn id="161" idx="3"/>
            <a:endCxn id="162" idx="1"/>
          </p:cNvCxnSpPr>
          <p:nvPr/>
        </p:nvCxnSpPr>
        <p:spPr>
          <a:xfrm>
            <a:off x="8261273" y="4876800"/>
            <a:ext cx="1182600" cy="0"/>
          </a:xfrm>
          <a:prstGeom prst="straightConnector1">
            <a:avLst/>
          </a:prstGeom>
          <a:noFill/>
          <a:ln cap="flat" cmpd="sng" w="38100">
            <a:solidFill>
              <a:srgbClr val="FFD966"/>
            </a:solidFill>
            <a:prstDash val="solid"/>
            <a:round/>
            <a:headEnd len="med" w="med" type="none"/>
            <a:tailEnd len="med" w="med" type="triangle"/>
          </a:ln>
        </p:spPr>
      </p:cxnSp>
      <p:cxnSp>
        <p:nvCxnSpPr>
          <p:cNvPr id="166" name="Google Shape;166;p16"/>
          <p:cNvCxnSpPr>
            <a:stCxn id="162" idx="3"/>
            <a:endCxn id="163" idx="1"/>
          </p:cNvCxnSpPr>
          <p:nvPr/>
        </p:nvCxnSpPr>
        <p:spPr>
          <a:xfrm>
            <a:off x="12416245" y="4876800"/>
            <a:ext cx="1182600" cy="0"/>
          </a:xfrm>
          <a:prstGeom prst="straightConnector1">
            <a:avLst/>
          </a:prstGeom>
          <a:noFill/>
          <a:ln cap="flat" cmpd="sng" w="38100">
            <a:solidFill>
              <a:srgbClr val="FFD966"/>
            </a:solidFill>
            <a:prstDash val="solid"/>
            <a:round/>
            <a:headEnd len="med" w="med" type="none"/>
            <a:tailEnd len="med" w="med" type="triangle"/>
          </a:ln>
        </p:spPr>
      </p:cxnSp>
      <p:sp>
        <p:nvSpPr>
          <p:cNvPr id="167" name="Google Shape;167;p16"/>
          <p:cNvSpPr/>
          <p:nvPr/>
        </p:nvSpPr>
        <p:spPr>
          <a:xfrm rot="-5400000">
            <a:off x="1496200" y="7001350"/>
            <a:ext cx="2173800" cy="1218000"/>
          </a:xfrm>
          <a:prstGeom prst="rightArrow">
            <a:avLst>
              <a:gd fmla="val 50000" name="adj1"/>
              <a:gd fmla="val 50000" name="adj2"/>
            </a:avLst>
          </a:prstGeom>
          <a:solidFill>
            <a:schemeClr val="lt2"/>
          </a:solidFill>
          <a:ln cap="flat" cmpd="sng" w="762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7"/>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7"/>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75" name="Google Shape;175;p17"/>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76" name="Google Shape;176;p17"/>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17"/>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178" name="Google Shape;178;p17"/>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179" name="Google Shape;179;p17"/>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180" name="Google Shape;180;p17"/>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FINDING THE DECREASING</a:t>
            </a:r>
            <a:r>
              <a:rPr b="1" lang="en-GB" sz="4500">
                <a:solidFill>
                  <a:schemeClr val="dk2"/>
                </a:solidFill>
              </a:rPr>
              <a:t> REGISTERS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181" name="Google Shape;181;p17"/>
          <p:cNvSpPr/>
          <p:nvPr/>
        </p:nvSpPr>
        <p:spPr>
          <a:xfrm>
            <a:off x="2126400" y="3479300"/>
            <a:ext cx="1317600" cy="12987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a:off x="717975" y="2893650"/>
            <a:ext cx="4185600" cy="39663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txBox="1"/>
          <p:nvPr/>
        </p:nvSpPr>
        <p:spPr>
          <a:xfrm>
            <a:off x="2950075" y="5230450"/>
            <a:ext cx="1284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t>STDB5</a:t>
            </a:r>
            <a:endParaRPr b="1" sz="2600"/>
          </a:p>
        </p:txBody>
      </p:sp>
      <p:sp>
        <p:nvSpPr>
          <p:cNvPr id="184" name="Google Shape;184;p17"/>
          <p:cNvSpPr txBox="1"/>
          <p:nvPr/>
        </p:nvSpPr>
        <p:spPr>
          <a:xfrm>
            <a:off x="2168125" y="3601775"/>
            <a:ext cx="159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t>STDB2</a:t>
            </a:r>
            <a:endParaRPr b="1" sz="2500"/>
          </a:p>
        </p:txBody>
      </p:sp>
      <p:sp>
        <p:nvSpPr>
          <p:cNvPr id="185" name="Google Shape;185;p17"/>
          <p:cNvSpPr/>
          <p:nvPr/>
        </p:nvSpPr>
        <p:spPr>
          <a:xfrm>
            <a:off x="2244325" y="5815450"/>
            <a:ext cx="1919400" cy="46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2300"/>
              <a:t>1982 - 2017</a:t>
            </a:r>
            <a:endParaRPr sz="2300"/>
          </a:p>
        </p:txBody>
      </p:sp>
      <p:sp>
        <p:nvSpPr>
          <p:cNvPr id="186" name="Google Shape;186;p17"/>
          <p:cNvSpPr/>
          <p:nvPr/>
        </p:nvSpPr>
        <p:spPr>
          <a:xfrm>
            <a:off x="2020800" y="4059500"/>
            <a:ext cx="15222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300"/>
              <a:t>‘82 - ’97</a:t>
            </a:r>
            <a:endParaRPr sz="2300"/>
          </a:p>
        </p:txBody>
      </p:sp>
      <p:sp>
        <p:nvSpPr>
          <p:cNvPr id="187" name="Google Shape;187;p17"/>
          <p:cNvSpPr/>
          <p:nvPr/>
        </p:nvSpPr>
        <p:spPr>
          <a:xfrm>
            <a:off x="776325" y="7156400"/>
            <a:ext cx="3924000" cy="5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t>Dataset size = 6252</a:t>
            </a:r>
            <a:endParaRPr sz="2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8"/>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8"/>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95" name="Google Shape;195;p18"/>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96" name="Google Shape;196;p18"/>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p18"/>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198" name="Google Shape;198;p18"/>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199" name="Google Shape;199;p18"/>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200" name="Google Shape;200;p18"/>
          <p:cNvSpPr/>
          <p:nvPr/>
        </p:nvSpPr>
        <p:spPr>
          <a:xfrm>
            <a:off x="717975" y="2893650"/>
            <a:ext cx="4185600" cy="39663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p:nvPr/>
        </p:nvSpPr>
        <p:spPr>
          <a:xfrm>
            <a:off x="2244325" y="5815450"/>
            <a:ext cx="1919400" cy="46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2300"/>
              <a:t>1989 - 2017</a:t>
            </a:r>
            <a:endParaRPr sz="2300"/>
          </a:p>
        </p:txBody>
      </p:sp>
      <p:sp>
        <p:nvSpPr>
          <p:cNvPr id="202" name="Google Shape;202;p18"/>
          <p:cNvSpPr/>
          <p:nvPr/>
        </p:nvSpPr>
        <p:spPr>
          <a:xfrm>
            <a:off x="2126400" y="3479300"/>
            <a:ext cx="1317600" cy="12987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txBox="1"/>
          <p:nvPr/>
        </p:nvSpPr>
        <p:spPr>
          <a:xfrm>
            <a:off x="1651475" y="5230450"/>
            <a:ext cx="25833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2600"/>
              <a:t>New STDB5</a:t>
            </a:r>
            <a:endParaRPr b="1" sz="2600"/>
          </a:p>
        </p:txBody>
      </p:sp>
      <p:sp>
        <p:nvSpPr>
          <p:cNvPr id="204" name="Google Shape;204;p18"/>
          <p:cNvSpPr txBox="1"/>
          <p:nvPr/>
        </p:nvSpPr>
        <p:spPr>
          <a:xfrm>
            <a:off x="322700" y="1580775"/>
            <a:ext cx="16552500" cy="12414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FINDING THE DECREASING REGISTERS</a:t>
            </a:r>
            <a:endParaRPr b="1" sz="3100">
              <a:solidFill>
                <a:schemeClr val="dk2"/>
              </a:solidFill>
            </a:endParaRPr>
          </a:p>
          <a:p>
            <a:pPr indent="0" lvl="0" marL="0" rtl="0" algn="l">
              <a:spcBef>
                <a:spcPts val="0"/>
              </a:spcBef>
              <a:spcAft>
                <a:spcPts val="0"/>
              </a:spcAft>
              <a:buNone/>
            </a:pPr>
            <a:r>
              <a:t/>
            </a:r>
            <a:endParaRPr/>
          </a:p>
        </p:txBody>
      </p:sp>
      <p:sp>
        <p:nvSpPr>
          <p:cNvPr id="205" name="Google Shape;205;p18"/>
          <p:cNvSpPr/>
          <p:nvPr/>
        </p:nvSpPr>
        <p:spPr>
          <a:xfrm>
            <a:off x="6500100" y="4618450"/>
            <a:ext cx="1317600" cy="12987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
          <p:cNvSpPr txBox="1"/>
          <p:nvPr/>
        </p:nvSpPr>
        <p:spPr>
          <a:xfrm>
            <a:off x="6561075" y="4781725"/>
            <a:ext cx="159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t>STDB2</a:t>
            </a:r>
            <a:endParaRPr b="1" sz="2500"/>
          </a:p>
        </p:txBody>
      </p:sp>
      <p:sp>
        <p:nvSpPr>
          <p:cNvPr id="207" name="Google Shape;207;p18"/>
          <p:cNvSpPr/>
          <p:nvPr/>
        </p:nvSpPr>
        <p:spPr>
          <a:xfrm>
            <a:off x="6397800" y="5251900"/>
            <a:ext cx="15222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300"/>
              <a:t>‘82 - ’97</a:t>
            </a:r>
            <a:endParaRPr sz="2300"/>
          </a:p>
        </p:txBody>
      </p:sp>
      <p:sp>
        <p:nvSpPr>
          <p:cNvPr id="208" name="Google Shape;208;p18"/>
          <p:cNvSpPr/>
          <p:nvPr/>
        </p:nvSpPr>
        <p:spPr>
          <a:xfrm>
            <a:off x="776325" y="7156400"/>
            <a:ext cx="3924000" cy="5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t>Dataset size = </a:t>
            </a:r>
            <a:r>
              <a:rPr lang="en-GB" sz="2600"/>
              <a:t>4942</a:t>
            </a:r>
            <a:endParaRPr sz="2600"/>
          </a:p>
        </p:txBody>
      </p:sp>
      <p:sp>
        <p:nvSpPr>
          <p:cNvPr id="209" name="Google Shape;209;p18"/>
          <p:cNvSpPr/>
          <p:nvPr/>
        </p:nvSpPr>
        <p:spPr>
          <a:xfrm>
            <a:off x="5272125" y="6013400"/>
            <a:ext cx="3924000" cy="5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t>Dataset s</a:t>
            </a:r>
            <a:r>
              <a:rPr lang="en-GB" sz="2600"/>
              <a:t>ize = 1310</a:t>
            </a:r>
            <a:endParaRPr sz="2600"/>
          </a:p>
          <a:p>
            <a:pPr indent="0" lvl="0" marL="0" rtl="0" algn="ctr">
              <a:spcBef>
                <a:spcPts val="0"/>
              </a:spcBef>
              <a:spcAft>
                <a:spcPts val="0"/>
              </a:spcAft>
              <a:buNone/>
            </a:pPr>
            <a:r>
              <a:rPr b="1" lang="en-GB" sz="2600"/>
              <a:t>UNAFFECTING</a:t>
            </a:r>
            <a:endParaRPr b="1" sz="2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9"/>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9"/>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17" name="Google Shape;217;p19"/>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18" name="Google Shape;218;p19"/>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19"/>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220" name="Google Shape;220;p19"/>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221" name="Google Shape;221;p19"/>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222" name="Google Shape;222;p19"/>
          <p:cNvSpPr/>
          <p:nvPr/>
        </p:nvSpPr>
        <p:spPr>
          <a:xfrm>
            <a:off x="6500100" y="3046125"/>
            <a:ext cx="13176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OLS</a:t>
            </a:r>
            <a:endParaRPr b="1" sz="3100"/>
          </a:p>
        </p:txBody>
      </p:sp>
      <p:sp>
        <p:nvSpPr>
          <p:cNvPr id="223" name="Google Shape;223;p19"/>
          <p:cNvSpPr/>
          <p:nvPr/>
        </p:nvSpPr>
        <p:spPr>
          <a:xfrm>
            <a:off x="8654475" y="3046125"/>
            <a:ext cx="13176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α</a:t>
            </a:r>
            <a:r>
              <a:rPr b="1" baseline="-25000" lang="en-GB" sz="3100"/>
              <a:t>R</a:t>
            </a:r>
            <a:endParaRPr b="1" baseline="-25000" sz="3100"/>
          </a:p>
        </p:txBody>
      </p:sp>
      <p:cxnSp>
        <p:nvCxnSpPr>
          <p:cNvPr id="224" name="Google Shape;224;p19"/>
          <p:cNvCxnSpPr>
            <a:stCxn id="222" idx="3"/>
            <a:endCxn id="223" idx="1"/>
          </p:cNvCxnSpPr>
          <p:nvPr/>
        </p:nvCxnSpPr>
        <p:spPr>
          <a:xfrm>
            <a:off x="7817700" y="3448425"/>
            <a:ext cx="836700" cy="0"/>
          </a:xfrm>
          <a:prstGeom prst="straightConnector1">
            <a:avLst/>
          </a:prstGeom>
          <a:noFill/>
          <a:ln cap="flat" cmpd="sng" w="28575">
            <a:solidFill>
              <a:schemeClr val="dk2"/>
            </a:solidFill>
            <a:prstDash val="solid"/>
            <a:round/>
            <a:headEnd len="med" w="med" type="none"/>
            <a:tailEnd len="med" w="med" type="triangle"/>
          </a:ln>
        </p:spPr>
      </p:cxnSp>
      <p:sp>
        <p:nvSpPr>
          <p:cNvPr id="225" name="Google Shape;225;p19"/>
          <p:cNvSpPr/>
          <p:nvPr/>
        </p:nvSpPr>
        <p:spPr>
          <a:xfrm>
            <a:off x="10632975" y="2537850"/>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Increase</a:t>
            </a:r>
            <a:endParaRPr b="1" sz="3100"/>
          </a:p>
        </p:txBody>
      </p:sp>
      <p:sp>
        <p:nvSpPr>
          <p:cNvPr id="226" name="Google Shape;226;p19"/>
          <p:cNvSpPr/>
          <p:nvPr/>
        </p:nvSpPr>
        <p:spPr>
          <a:xfrm>
            <a:off x="10632975" y="3677700"/>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Decrease</a:t>
            </a:r>
            <a:endParaRPr b="1" sz="3100"/>
          </a:p>
        </p:txBody>
      </p:sp>
      <p:cxnSp>
        <p:nvCxnSpPr>
          <p:cNvPr id="227" name="Google Shape;227;p19"/>
          <p:cNvCxnSpPr>
            <a:stCxn id="223" idx="3"/>
            <a:endCxn id="225" idx="1"/>
          </p:cNvCxnSpPr>
          <p:nvPr/>
        </p:nvCxnSpPr>
        <p:spPr>
          <a:xfrm flipH="1" rot="10800000">
            <a:off x="9972075" y="2940225"/>
            <a:ext cx="660900" cy="508200"/>
          </a:xfrm>
          <a:prstGeom prst="straightConnector1">
            <a:avLst/>
          </a:prstGeom>
          <a:noFill/>
          <a:ln cap="flat" cmpd="sng" w="28575">
            <a:solidFill>
              <a:schemeClr val="dk2"/>
            </a:solidFill>
            <a:prstDash val="solid"/>
            <a:round/>
            <a:headEnd len="med" w="med" type="none"/>
            <a:tailEnd len="med" w="med" type="triangle"/>
          </a:ln>
        </p:spPr>
      </p:cxnSp>
      <p:cxnSp>
        <p:nvCxnSpPr>
          <p:cNvPr id="228" name="Google Shape;228;p19"/>
          <p:cNvCxnSpPr>
            <a:stCxn id="223" idx="3"/>
            <a:endCxn id="226" idx="1"/>
          </p:cNvCxnSpPr>
          <p:nvPr/>
        </p:nvCxnSpPr>
        <p:spPr>
          <a:xfrm>
            <a:off x="9972075" y="3448425"/>
            <a:ext cx="660900" cy="631500"/>
          </a:xfrm>
          <a:prstGeom prst="straightConnector1">
            <a:avLst/>
          </a:prstGeom>
          <a:noFill/>
          <a:ln cap="flat" cmpd="sng" w="28575">
            <a:solidFill>
              <a:schemeClr val="dk2"/>
            </a:solidFill>
            <a:prstDash val="solid"/>
            <a:round/>
            <a:headEnd len="med" w="med" type="none"/>
            <a:tailEnd len="med" w="med" type="triangle"/>
          </a:ln>
        </p:spPr>
      </p:cxnSp>
      <p:sp>
        <p:nvSpPr>
          <p:cNvPr id="229" name="Google Shape;229;p19"/>
          <p:cNvSpPr/>
          <p:nvPr/>
        </p:nvSpPr>
        <p:spPr>
          <a:xfrm>
            <a:off x="6500100" y="4618450"/>
            <a:ext cx="1317600" cy="12987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0" name="Google Shape;230;p19"/>
          <p:cNvCxnSpPr>
            <a:stCxn id="229" idx="0"/>
            <a:endCxn id="222" idx="2"/>
          </p:cNvCxnSpPr>
          <p:nvPr/>
        </p:nvCxnSpPr>
        <p:spPr>
          <a:xfrm rot="10800000">
            <a:off x="7158900" y="3850750"/>
            <a:ext cx="0" cy="767700"/>
          </a:xfrm>
          <a:prstGeom prst="straightConnector1">
            <a:avLst/>
          </a:prstGeom>
          <a:noFill/>
          <a:ln cap="flat" cmpd="sng" w="28575">
            <a:solidFill>
              <a:schemeClr val="dk2"/>
            </a:solidFill>
            <a:prstDash val="solid"/>
            <a:round/>
            <a:headEnd len="med" w="med" type="none"/>
            <a:tailEnd len="med" w="med" type="triangle"/>
          </a:ln>
        </p:spPr>
      </p:cxnSp>
      <p:sp>
        <p:nvSpPr>
          <p:cNvPr id="231" name="Google Shape;231;p19"/>
          <p:cNvSpPr/>
          <p:nvPr/>
        </p:nvSpPr>
        <p:spPr>
          <a:xfrm>
            <a:off x="717975" y="2893650"/>
            <a:ext cx="4185600" cy="39663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9"/>
          <p:cNvSpPr/>
          <p:nvPr/>
        </p:nvSpPr>
        <p:spPr>
          <a:xfrm>
            <a:off x="2244325" y="5815450"/>
            <a:ext cx="1919400" cy="46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2300"/>
              <a:t>1989 - 2017</a:t>
            </a:r>
            <a:endParaRPr sz="2300"/>
          </a:p>
        </p:txBody>
      </p:sp>
      <p:sp>
        <p:nvSpPr>
          <p:cNvPr id="233" name="Google Shape;233;p19"/>
          <p:cNvSpPr txBox="1"/>
          <p:nvPr/>
        </p:nvSpPr>
        <p:spPr>
          <a:xfrm>
            <a:off x="6561075" y="4781725"/>
            <a:ext cx="159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t>STDB2</a:t>
            </a:r>
            <a:endParaRPr b="1" sz="2500"/>
          </a:p>
        </p:txBody>
      </p:sp>
      <p:sp>
        <p:nvSpPr>
          <p:cNvPr id="234" name="Google Shape;234;p19"/>
          <p:cNvSpPr/>
          <p:nvPr/>
        </p:nvSpPr>
        <p:spPr>
          <a:xfrm>
            <a:off x="6397800" y="5251900"/>
            <a:ext cx="15222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300"/>
              <a:t>‘82 - ’97</a:t>
            </a:r>
            <a:endParaRPr sz="2300"/>
          </a:p>
        </p:txBody>
      </p:sp>
      <p:sp>
        <p:nvSpPr>
          <p:cNvPr id="235" name="Google Shape;235;p19"/>
          <p:cNvSpPr/>
          <p:nvPr/>
        </p:nvSpPr>
        <p:spPr>
          <a:xfrm>
            <a:off x="2126400" y="3479300"/>
            <a:ext cx="1317600" cy="12987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
          <p:cNvSpPr/>
          <p:nvPr/>
        </p:nvSpPr>
        <p:spPr>
          <a:xfrm>
            <a:off x="3837350" y="4093400"/>
            <a:ext cx="254100" cy="2682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9"/>
          <p:cNvSpPr txBox="1"/>
          <p:nvPr/>
        </p:nvSpPr>
        <p:spPr>
          <a:xfrm>
            <a:off x="1651475" y="5230450"/>
            <a:ext cx="25833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2600"/>
              <a:t>New STDB5</a:t>
            </a:r>
            <a:endParaRPr b="1" sz="2600"/>
          </a:p>
        </p:txBody>
      </p:sp>
      <p:cxnSp>
        <p:nvCxnSpPr>
          <p:cNvPr id="238" name="Google Shape;238;p19"/>
          <p:cNvCxnSpPr>
            <a:stCxn id="236" idx="6"/>
            <a:endCxn id="222" idx="1"/>
          </p:cNvCxnSpPr>
          <p:nvPr/>
        </p:nvCxnSpPr>
        <p:spPr>
          <a:xfrm flipH="1" rot="10800000">
            <a:off x="4091450" y="3448400"/>
            <a:ext cx="2408700" cy="779100"/>
          </a:xfrm>
          <a:prstGeom prst="straightConnector1">
            <a:avLst/>
          </a:prstGeom>
          <a:noFill/>
          <a:ln cap="flat" cmpd="sng" w="28575">
            <a:solidFill>
              <a:schemeClr val="dk2"/>
            </a:solidFill>
            <a:prstDash val="solid"/>
            <a:round/>
            <a:headEnd len="med" w="med" type="none"/>
            <a:tailEnd len="med" w="med" type="triangle"/>
          </a:ln>
        </p:spPr>
      </p:cxnSp>
      <p:sp>
        <p:nvSpPr>
          <p:cNvPr id="239" name="Google Shape;239;p19"/>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FINDING THE DECREASING REGISTERS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240" name="Google Shape;240;p19"/>
          <p:cNvSpPr/>
          <p:nvPr/>
        </p:nvSpPr>
        <p:spPr>
          <a:xfrm>
            <a:off x="13865625" y="3046125"/>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Plot</a:t>
            </a:r>
            <a:endParaRPr b="1" sz="3100"/>
          </a:p>
        </p:txBody>
      </p:sp>
      <p:cxnSp>
        <p:nvCxnSpPr>
          <p:cNvPr id="241" name="Google Shape;241;p19"/>
          <p:cNvCxnSpPr>
            <a:endCxn id="240" idx="1"/>
          </p:cNvCxnSpPr>
          <p:nvPr/>
        </p:nvCxnSpPr>
        <p:spPr>
          <a:xfrm flipH="1" rot="10800000">
            <a:off x="13077525" y="3448425"/>
            <a:ext cx="788100" cy="631500"/>
          </a:xfrm>
          <a:prstGeom prst="straightConnector1">
            <a:avLst/>
          </a:prstGeom>
          <a:noFill/>
          <a:ln cap="flat" cmpd="sng" w="28575">
            <a:solidFill>
              <a:schemeClr val="dk2"/>
            </a:solidFill>
            <a:prstDash val="solid"/>
            <a:round/>
            <a:headEnd len="med" w="med" type="none"/>
            <a:tailEnd len="med" w="med" type="triangle"/>
          </a:ln>
        </p:spPr>
      </p:cxnSp>
      <p:cxnSp>
        <p:nvCxnSpPr>
          <p:cNvPr id="242" name="Google Shape;242;p19"/>
          <p:cNvCxnSpPr>
            <a:endCxn id="240" idx="1"/>
          </p:cNvCxnSpPr>
          <p:nvPr/>
        </p:nvCxnSpPr>
        <p:spPr>
          <a:xfrm>
            <a:off x="13077525" y="2940225"/>
            <a:ext cx="788100" cy="508200"/>
          </a:xfrm>
          <a:prstGeom prst="straightConnector1">
            <a:avLst/>
          </a:prstGeom>
          <a:noFill/>
          <a:ln cap="flat" cmpd="sng" w="28575">
            <a:solidFill>
              <a:schemeClr val="dk2"/>
            </a:solidFill>
            <a:prstDash val="solid"/>
            <a:round/>
            <a:headEnd len="med" w="med" type="none"/>
            <a:tailEnd len="med" w="med" type="triangle"/>
          </a:ln>
        </p:spPr>
      </p:cxnSp>
      <p:sp>
        <p:nvSpPr>
          <p:cNvPr id="243" name="Google Shape;243;p19"/>
          <p:cNvSpPr/>
          <p:nvPr/>
        </p:nvSpPr>
        <p:spPr>
          <a:xfrm>
            <a:off x="10307475" y="5606050"/>
            <a:ext cx="3095700" cy="2912700"/>
          </a:xfrm>
          <a:prstGeom prst="ellips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3100">
                <a:solidFill>
                  <a:schemeClr val="dk1"/>
                </a:solidFill>
              </a:rPr>
              <a:t>Save in new dataset</a:t>
            </a:r>
            <a:endParaRPr b="1" sz="3100">
              <a:solidFill>
                <a:schemeClr val="dk1"/>
              </a:solidFill>
            </a:endParaRPr>
          </a:p>
          <a:p>
            <a:pPr indent="0" lvl="0" marL="0" rtl="0" algn="l">
              <a:spcBef>
                <a:spcPts val="0"/>
              </a:spcBef>
              <a:spcAft>
                <a:spcPts val="0"/>
              </a:spcAft>
              <a:buNone/>
            </a:pPr>
            <a:r>
              <a:t/>
            </a:r>
            <a:endParaRPr/>
          </a:p>
        </p:txBody>
      </p:sp>
      <p:cxnSp>
        <p:nvCxnSpPr>
          <p:cNvPr id="244" name="Google Shape;244;p19"/>
          <p:cNvCxnSpPr>
            <a:stCxn id="226" idx="2"/>
            <a:endCxn id="243" idx="0"/>
          </p:cNvCxnSpPr>
          <p:nvPr/>
        </p:nvCxnSpPr>
        <p:spPr>
          <a:xfrm>
            <a:off x="11855325" y="4482300"/>
            <a:ext cx="0" cy="11238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0"/>
          <p:cNvSpPr txBox="1"/>
          <p:nvPr>
            <p:ph type="ctrTitle"/>
          </p:nvPr>
        </p:nvSpPr>
        <p:spPr>
          <a:xfrm>
            <a:off x="1291074" y="2286000"/>
            <a:ext cx="15183300" cy="4436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20"/>
          <p:cNvSpPr txBox="1"/>
          <p:nvPr>
            <p:ph idx="1" type="subTitle"/>
          </p:nvPr>
        </p:nvSpPr>
        <p:spPr>
          <a:xfrm>
            <a:off x="1283414" y="6874716"/>
            <a:ext cx="15191100" cy="583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52" name="Google Shape;252;p20"/>
          <p:cNvSpPr txBox="1"/>
          <p:nvPr>
            <p:ph idx="12" type="sldNum"/>
          </p:nvPr>
        </p:nvSpPr>
        <p:spPr>
          <a:xfrm>
            <a:off x="16225207" y="9007124"/>
            <a:ext cx="1040400" cy="746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53" name="Google Shape;253;p20"/>
          <p:cNvSpPr/>
          <p:nvPr/>
        </p:nvSpPr>
        <p:spPr>
          <a:xfrm>
            <a:off x="870375" y="1257200"/>
            <a:ext cx="16468200" cy="6728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20"/>
          <p:cNvPicPr preferRelativeResize="0"/>
          <p:nvPr>
            <p:ph idx="2" type="pic"/>
          </p:nvPr>
        </p:nvPicPr>
        <p:blipFill rotWithShape="1">
          <a:blip r:embed="rId3">
            <a:alphaModFix/>
          </a:blip>
          <a:srcRect b="699" l="0" r="0" t="709"/>
          <a:stretch/>
        </p:blipFill>
        <p:spPr>
          <a:xfrm>
            <a:off x="7526338" y="8307500"/>
            <a:ext cx="2285998" cy="928801"/>
          </a:xfrm>
          <a:prstGeom prst="rect">
            <a:avLst/>
          </a:prstGeom>
          <a:noFill/>
          <a:ln>
            <a:noFill/>
          </a:ln>
        </p:spPr>
      </p:pic>
      <p:pic>
        <p:nvPicPr>
          <p:cNvPr id="255" name="Google Shape;255;p20"/>
          <p:cNvPicPr preferRelativeResize="0"/>
          <p:nvPr/>
        </p:nvPicPr>
        <p:blipFill>
          <a:blip r:embed="rId4">
            <a:alphaModFix/>
          </a:blip>
          <a:stretch>
            <a:fillRect/>
          </a:stretch>
        </p:blipFill>
        <p:spPr>
          <a:xfrm>
            <a:off x="13697125" y="8366400"/>
            <a:ext cx="3177882" cy="928800"/>
          </a:xfrm>
          <a:prstGeom prst="rect">
            <a:avLst/>
          </a:prstGeom>
          <a:noFill/>
          <a:ln>
            <a:noFill/>
          </a:ln>
        </p:spPr>
      </p:pic>
      <p:sp>
        <p:nvSpPr>
          <p:cNvPr id="256" name="Google Shape;256;p20"/>
          <p:cNvSpPr txBox="1"/>
          <p:nvPr>
            <p:ph idx="6" type="body"/>
          </p:nvPr>
        </p:nvSpPr>
        <p:spPr>
          <a:xfrm>
            <a:off x="4389825" y="395000"/>
            <a:ext cx="12485100" cy="540000"/>
          </a:xfrm>
          <a:prstGeom prst="rect">
            <a:avLst/>
          </a:prstGeom>
          <a:noFill/>
          <a:ln>
            <a:noFill/>
          </a:ln>
        </p:spPr>
        <p:txBody>
          <a:bodyPr anchorCtr="0" anchor="ctr" bIns="45700" lIns="91425" spcFirstLastPara="1" rIns="91425" wrap="square" tIns="45700">
            <a:noAutofit/>
          </a:bodyPr>
          <a:lstStyle/>
          <a:p>
            <a:pPr indent="0" lvl="0" marL="0" rtl="0" algn="r">
              <a:lnSpc>
                <a:spcPct val="121428"/>
              </a:lnSpc>
              <a:spcBef>
                <a:spcPts val="0"/>
              </a:spcBef>
              <a:spcAft>
                <a:spcPts val="0"/>
              </a:spcAft>
              <a:buClr>
                <a:srgbClr val="1E64C8"/>
              </a:buClr>
              <a:buSzPts val="1400"/>
              <a:buNone/>
            </a:pPr>
            <a:r>
              <a:rPr lang="en-GB" sz="2300" u="none"/>
              <a:t>European Master of Science in Nuclear Fusion and Engineering Physics</a:t>
            </a:r>
            <a:endParaRPr sz="2300" u="none"/>
          </a:p>
        </p:txBody>
      </p:sp>
      <p:sp>
        <p:nvSpPr>
          <p:cNvPr id="257" name="Google Shape;257;p20"/>
          <p:cNvSpPr/>
          <p:nvPr/>
        </p:nvSpPr>
        <p:spPr>
          <a:xfrm>
            <a:off x="6500100" y="3046125"/>
            <a:ext cx="13176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OLS</a:t>
            </a:r>
            <a:endParaRPr b="1" sz="3100"/>
          </a:p>
        </p:txBody>
      </p:sp>
      <p:sp>
        <p:nvSpPr>
          <p:cNvPr id="258" name="Google Shape;258;p20"/>
          <p:cNvSpPr/>
          <p:nvPr/>
        </p:nvSpPr>
        <p:spPr>
          <a:xfrm>
            <a:off x="8654475" y="3046125"/>
            <a:ext cx="13176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α</a:t>
            </a:r>
            <a:r>
              <a:rPr b="1" baseline="-25000" lang="en-GB" sz="3100"/>
              <a:t>R</a:t>
            </a:r>
            <a:endParaRPr b="1" baseline="-25000" sz="3100"/>
          </a:p>
        </p:txBody>
      </p:sp>
      <p:cxnSp>
        <p:nvCxnSpPr>
          <p:cNvPr id="259" name="Google Shape;259;p20"/>
          <p:cNvCxnSpPr>
            <a:stCxn id="257" idx="3"/>
            <a:endCxn id="258" idx="1"/>
          </p:cNvCxnSpPr>
          <p:nvPr/>
        </p:nvCxnSpPr>
        <p:spPr>
          <a:xfrm>
            <a:off x="7817700" y="3448425"/>
            <a:ext cx="836700" cy="0"/>
          </a:xfrm>
          <a:prstGeom prst="straightConnector1">
            <a:avLst/>
          </a:prstGeom>
          <a:noFill/>
          <a:ln cap="flat" cmpd="sng" w="28575">
            <a:solidFill>
              <a:schemeClr val="dk2"/>
            </a:solidFill>
            <a:prstDash val="solid"/>
            <a:round/>
            <a:headEnd len="med" w="med" type="none"/>
            <a:tailEnd len="med" w="med" type="triangle"/>
          </a:ln>
        </p:spPr>
      </p:cxnSp>
      <p:sp>
        <p:nvSpPr>
          <p:cNvPr id="260" name="Google Shape;260;p20"/>
          <p:cNvSpPr/>
          <p:nvPr/>
        </p:nvSpPr>
        <p:spPr>
          <a:xfrm>
            <a:off x="10632975" y="2537850"/>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Increase</a:t>
            </a:r>
            <a:endParaRPr b="1" sz="3100"/>
          </a:p>
        </p:txBody>
      </p:sp>
      <p:sp>
        <p:nvSpPr>
          <p:cNvPr id="261" name="Google Shape;261;p20"/>
          <p:cNvSpPr/>
          <p:nvPr/>
        </p:nvSpPr>
        <p:spPr>
          <a:xfrm>
            <a:off x="10632975" y="3677700"/>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Decrease</a:t>
            </a:r>
            <a:endParaRPr b="1" sz="3100"/>
          </a:p>
        </p:txBody>
      </p:sp>
      <p:cxnSp>
        <p:nvCxnSpPr>
          <p:cNvPr id="262" name="Google Shape;262;p20"/>
          <p:cNvCxnSpPr>
            <a:stCxn id="258" idx="3"/>
            <a:endCxn id="260" idx="1"/>
          </p:cNvCxnSpPr>
          <p:nvPr/>
        </p:nvCxnSpPr>
        <p:spPr>
          <a:xfrm flipH="1" rot="10800000">
            <a:off x="9972075" y="2940225"/>
            <a:ext cx="660900" cy="508200"/>
          </a:xfrm>
          <a:prstGeom prst="straightConnector1">
            <a:avLst/>
          </a:prstGeom>
          <a:noFill/>
          <a:ln cap="flat" cmpd="sng" w="28575">
            <a:solidFill>
              <a:schemeClr val="dk2"/>
            </a:solidFill>
            <a:prstDash val="solid"/>
            <a:round/>
            <a:headEnd len="med" w="med" type="none"/>
            <a:tailEnd len="med" w="med" type="triangle"/>
          </a:ln>
        </p:spPr>
      </p:cxnSp>
      <p:cxnSp>
        <p:nvCxnSpPr>
          <p:cNvPr id="263" name="Google Shape;263;p20"/>
          <p:cNvCxnSpPr>
            <a:stCxn id="258" idx="3"/>
            <a:endCxn id="261" idx="1"/>
          </p:cNvCxnSpPr>
          <p:nvPr/>
        </p:nvCxnSpPr>
        <p:spPr>
          <a:xfrm>
            <a:off x="9972075" y="3448425"/>
            <a:ext cx="660900" cy="631500"/>
          </a:xfrm>
          <a:prstGeom prst="straightConnector1">
            <a:avLst/>
          </a:prstGeom>
          <a:noFill/>
          <a:ln cap="flat" cmpd="sng" w="28575">
            <a:solidFill>
              <a:schemeClr val="dk2"/>
            </a:solidFill>
            <a:prstDash val="solid"/>
            <a:round/>
            <a:headEnd len="med" w="med" type="none"/>
            <a:tailEnd len="med" w="med" type="triangle"/>
          </a:ln>
        </p:spPr>
      </p:cxnSp>
      <p:sp>
        <p:nvSpPr>
          <p:cNvPr id="264" name="Google Shape;264;p20"/>
          <p:cNvSpPr/>
          <p:nvPr/>
        </p:nvSpPr>
        <p:spPr>
          <a:xfrm>
            <a:off x="6500100" y="4618450"/>
            <a:ext cx="1317600" cy="12987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5" name="Google Shape;265;p20"/>
          <p:cNvCxnSpPr>
            <a:stCxn id="264" idx="0"/>
            <a:endCxn id="257" idx="2"/>
          </p:cNvCxnSpPr>
          <p:nvPr/>
        </p:nvCxnSpPr>
        <p:spPr>
          <a:xfrm rot="10800000">
            <a:off x="7158900" y="3850750"/>
            <a:ext cx="0" cy="767700"/>
          </a:xfrm>
          <a:prstGeom prst="straightConnector1">
            <a:avLst/>
          </a:prstGeom>
          <a:noFill/>
          <a:ln cap="flat" cmpd="sng" w="28575">
            <a:solidFill>
              <a:schemeClr val="dk2"/>
            </a:solidFill>
            <a:prstDash val="solid"/>
            <a:round/>
            <a:headEnd len="med" w="med" type="none"/>
            <a:tailEnd len="med" w="med" type="triangle"/>
          </a:ln>
        </p:spPr>
      </p:cxnSp>
      <p:sp>
        <p:nvSpPr>
          <p:cNvPr id="266" name="Google Shape;266;p20"/>
          <p:cNvSpPr/>
          <p:nvPr/>
        </p:nvSpPr>
        <p:spPr>
          <a:xfrm>
            <a:off x="717975" y="2893650"/>
            <a:ext cx="4185600" cy="3966300"/>
          </a:xfrm>
          <a:prstGeom prst="ellipse">
            <a:avLst/>
          </a:prstGeom>
          <a:solidFill>
            <a:srgbClr val="9FC8FF">
              <a:alpha val="1899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0"/>
          <p:cNvSpPr/>
          <p:nvPr/>
        </p:nvSpPr>
        <p:spPr>
          <a:xfrm>
            <a:off x="2244325" y="5815450"/>
            <a:ext cx="1919400" cy="46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2300"/>
              <a:t>1989 - 2017</a:t>
            </a:r>
            <a:endParaRPr sz="2300"/>
          </a:p>
        </p:txBody>
      </p:sp>
      <p:sp>
        <p:nvSpPr>
          <p:cNvPr id="268" name="Google Shape;268;p20"/>
          <p:cNvSpPr txBox="1"/>
          <p:nvPr/>
        </p:nvSpPr>
        <p:spPr>
          <a:xfrm>
            <a:off x="6561075" y="4781725"/>
            <a:ext cx="159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t>STDB2</a:t>
            </a:r>
            <a:endParaRPr b="1" sz="2500"/>
          </a:p>
        </p:txBody>
      </p:sp>
      <p:sp>
        <p:nvSpPr>
          <p:cNvPr id="269" name="Google Shape;269;p20"/>
          <p:cNvSpPr/>
          <p:nvPr/>
        </p:nvSpPr>
        <p:spPr>
          <a:xfrm>
            <a:off x="6397800" y="5251900"/>
            <a:ext cx="15222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300"/>
              <a:t>‘82 - ’97</a:t>
            </a:r>
            <a:endParaRPr sz="2300"/>
          </a:p>
        </p:txBody>
      </p:sp>
      <p:sp>
        <p:nvSpPr>
          <p:cNvPr id="270" name="Google Shape;270;p20"/>
          <p:cNvSpPr/>
          <p:nvPr/>
        </p:nvSpPr>
        <p:spPr>
          <a:xfrm>
            <a:off x="2126400" y="3479300"/>
            <a:ext cx="1317600" cy="12987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0"/>
          <p:cNvSpPr/>
          <p:nvPr/>
        </p:nvSpPr>
        <p:spPr>
          <a:xfrm>
            <a:off x="3837350" y="4093400"/>
            <a:ext cx="254100" cy="2682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0"/>
          <p:cNvSpPr txBox="1"/>
          <p:nvPr/>
        </p:nvSpPr>
        <p:spPr>
          <a:xfrm>
            <a:off x="1651475" y="5230450"/>
            <a:ext cx="25833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2600"/>
              <a:t>New STDB5</a:t>
            </a:r>
            <a:endParaRPr b="1" sz="2600"/>
          </a:p>
        </p:txBody>
      </p:sp>
      <p:cxnSp>
        <p:nvCxnSpPr>
          <p:cNvPr id="273" name="Google Shape;273;p20"/>
          <p:cNvCxnSpPr>
            <a:stCxn id="274" idx="6"/>
            <a:endCxn id="257" idx="1"/>
          </p:cNvCxnSpPr>
          <p:nvPr/>
        </p:nvCxnSpPr>
        <p:spPr>
          <a:xfrm flipH="1" rot="10800000">
            <a:off x="1729250" y="3448400"/>
            <a:ext cx="4770900" cy="2150700"/>
          </a:xfrm>
          <a:prstGeom prst="straightConnector1">
            <a:avLst/>
          </a:prstGeom>
          <a:noFill/>
          <a:ln cap="flat" cmpd="sng" w="28575">
            <a:solidFill>
              <a:schemeClr val="dk2"/>
            </a:solidFill>
            <a:prstDash val="solid"/>
            <a:round/>
            <a:headEnd len="med" w="med" type="none"/>
            <a:tailEnd len="med" w="med" type="triangle"/>
          </a:ln>
        </p:spPr>
      </p:cxnSp>
      <p:sp>
        <p:nvSpPr>
          <p:cNvPr id="275" name="Google Shape;275;p20"/>
          <p:cNvSpPr txBox="1"/>
          <p:nvPr/>
        </p:nvSpPr>
        <p:spPr>
          <a:xfrm>
            <a:off x="322700" y="1580775"/>
            <a:ext cx="16552500" cy="2175900"/>
          </a:xfrm>
          <a:prstGeom prst="rect">
            <a:avLst/>
          </a:prstGeom>
          <a:noFill/>
          <a:ln>
            <a:noFill/>
          </a:ln>
        </p:spPr>
        <p:txBody>
          <a:bodyPr anchorCtr="0" anchor="t" bIns="91425" lIns="91425" spcFirstLastPara="1" rIns="91425" wrap="square" tIns="91425">
            <a:spAutoFit/>
          </a:bodyPr>
          <a:lstStyle/>
          <a:p>
            <a:pPr indent="0" lvl="0" marL="0" rtl="0" algn="l">
              <a:lnSpc>
                <a:spcPct val="121428"/>
              </a:lnSpc>
              <a:spcBef>
                <a:spcPts val="0"/>
              </a:spcBef>
              <a:spcAft>
                <a:spcPts val="0"/>
              </a:spcAft>
              <a:buNone/>
            </a:pPr>
            <a:r>
              <a:rPr b="1" lang="en-GB" sz="4500">
                <a:solidFill>
                  <a:schemeClr val="dk2"/>
                </a:solidFill>
              </a:rPr>
              <a:t>FINDING THE DECREASING REGISTERS</a:t>
            </a:r>
            <a:endParaRPr b="1" sz="4500">
              <a:solidFill>
                <a:schemeClr val="dk2"/>
              </a:solidFill>
            </a:endParaRPr>
          </a:p>
          <a:p>
            <a:pPr indent="0" lvl="0" marL="0" rtl="0" algn="l">
              <a:lnSpc>
                <a:spcPct val="121428"/>
              </a:lnSpc>
              <a:spcBef>
                <a:spcPts val="0"/>
              </a:spcBef>
              <a:spcAft>
                <a:spcPts val="0"/>
              </a:spcAft>
              <a:buNone/>
            </a:pPr>
            <a:r>
              <a:t/>
            </a:r>
            <a:endParaRPr b="1" sz="1900">
              <a:solidFill>
                <a:schemeClr val="dk2"/>
              </a:solidFill>
            </a:endParaRPr>
          </a:p>
          <a:p>
            <a:pPr indent="0" lvl="0" marL="1371600" rtl="0" algn="l">
              <a:lnSpc>
                <a:spcPct val="121428"/>
              </a:lnSpc>
              <a:spcBef>
                <a:spcPts val="0"/>
              </a:spcBef>
              <a:spcAft>
                <a:spcPts val="0"/>
              </a:spcAft>
              <a:buNone/>
            </a:pPr>
            <a:r>
              <a:t/>
            </a:r>
            <a:endParaRPr b="1" sz="3100">
              <a:solidFill>
                <a:schemeClr val="dk2"/>
              </a:solidFill>
            </a:endParaRPr>
          </a:p>
          <a:p>
            <a:pPr indent="0" lvl="0" marL="0" rtl="0" algn="l">
              <a:spcBef>
                <a:spcPts val="0"/>
              </a:spcBef>
              <a:spcAft>
                <a:spcPts val="0"/>
              </a:spcAft>
              <a:buNone/>
            </a:pPr>
            <a:r>
              <a:t/>
            </a:r>
            <a:endParaRPr/>
          </a:p>
        </p:txBody>
      </p:sp>
      <p:sp>
        <p:nvSpPr>
          <p:cNvPr id="274" name="Google Shape;274;p20"/>
          <p:cNvSpPr/>
          <p:nvPr/>
        </p:nvSpPr>
        <p:spPr>
          <a:xfrm>
            <a:off x="1475150" y="5465000"/>
            <a:ext cx="254100" cy="2682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
          <p:cNvSpPr/>
          <p:nvPr/>
        </p:nvSpPr>
        <p:spPr>
          <a:xfrm>
            <a:off x="13865625" y="3046125"/>
            <a:ext cx="2444700" cy="80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t>Plot</a:t>
            </a:r>
            <a:endParaRPr b="1" sz="3100"/>
          </a:p>
        </p:txBody>
      </p:sp>
      <p:cxnSp>
        <p:nvCxnSpPr>
          <p:cNvPr id="277" name="Google Shape;277;p20"/>
          <p:cNvCxnSpPr>
            <a:endCxn id="276" idx="1"/>
          </p:cNvCxnSpPr>
          <p:nvPr/>
        </p:nvCxnSpPr>
        <p:spPr>
          <a:xfrm flipH="1" rot="10800000">
            <a:off x="13077525" y="3448425"/>
            <a:ext cx="788100" cy="631500"/>
          </a:xfrm>
          <a:prstGeom prst="straightConnector1">
            <a:avLst/>
          </a:prstGeom>
          <a:noFill/>
          <a:ln cap="flat" cmpd="sng" w="28575">
            <a:solidFill>
              <a:schemeClr val="dk2"/>
            </a:solidFill>
            <a:prstDash val="solid"/>
            <a:round/>
            <a:headEnd len="med" w="med" type="none"/>
            <a:tailEnd len="med" w="med" type="triangle"/>
          </a:ln>
        </p:spPr>
      </p:cxnSp>
      <p:cxnSp>
        <p:nvCxnSpPr>
          <p:cNvPr id="278" name="Google Shape;278;p20"/>
          <p:cNvCxnSpPr>
            <a:endCxn id="276" idx="1"/>
          </p:cNvCxnSpPr>
          <p:nvPr/>
        </p:nvCxnSpPr>
        <p:spPr>
          <a:xfrm>
            <a:off x="13077525" y="2940225"/>
            <a:ext cx="788100" cy="508200"/>
          </a:xfrm>
          <a:prstGeom prst="straightConnector1">
            <a:avLst/>
          </a:prstGeom>
          <a:noFill/>
          <a:ln cap="flat" cmpd="sng" w="28575">
            <a:solidFill>
              <a:schemeClr val="dk2"/>
            </a:solidFill>
            <a:prstDash val="solid"/>
            <a:round/>
            <a:headEnd len="med" w="med" type="none"/>
            <a:tailEnd len="med" w="med" type="triangle"/>
          </a:ln>
        </p:spPr>
      </p:cxnSp>
      <p:sp>
        <p:nvSpPr>
          <p:cNvPr id="279" name="Google Shape;279;p20"/>
          <p:cNvSpPr/>
          <p:nvPr/>
        </p:nvSpPr>
        <p:spPr>
          <a:xfrm>
            <a:off x="10307475" y="5606050"/>
            <a:ext cx="3095700" cy="2912700"/>
          </a:xfrm>
          <a:prstGeom prst="ellips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solidFill>
                  <a:schemeClr val="dk1"/>
                </a:solidFill>
              </a:rPr>
              <a:t>Save in new dataset</a:t>
            </a:r>
            <a:endParaRPr b="1" sz="3100">
              <a:solidFill>
                <a:schemeClr val="dk1"/>
              </a:solidFill>
            </a:endParaRPr>
          </a:p>
          <a:p>
            <a:pPr indent="0" lvl="0" marL="0" rtl="0" algn="l">
              <a:spcBef>
                <a:spcPts val="0"/>
              </a:spcBef>
              <a:spcAft>
                <a:spcPts val="0"/>
              </a:spcAft>
              <a:buNone/>
            </a:pPr>
            <a:r>
              <a:t/>
            </a:r>
            <a:endParaRPr/>
          </a:p>
        </p:txBody>
      </p:sp>
      <p:cxnSp>
        <p:nvCxnSpPr>
          <p:cNvPr id="280" name="Google Shape;280;p20"/>
          <p:cNvCxnSpPr>
            <a:endCxn id="279" idx="0"/>
          </p:cNvCxnSpPr>
          <p:nvPr/>
        </p:nvCxnSpPr>
        <p:spPr>
          <a:xfrm>
            <a:off x="11855325" y="4482250"/>
            <a:ext cx="0" cy="11238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Kantoorthema">
  <a:themeElements>
    <a:clrScheme name="Aangepast 2">
      <a:dk1>
        <a:srgbClr val="000000"/>
      </a:dk1>
      <a:lt1>
        <a:srgbClr val="FFFFFF"/>
      </a:lt1>
      <a:dk2>
        <a:srgbClr val="1E64C8"/>
      </a:dk2>
      <a:lt2>
        <a:srgbClr val="E9F0FA"/>
      </a:lt2>
      <a:accent1>
        <a:srgbClr val="8BBEE8"/>
      </a:accent1>
      <a:accent2>
        <a:srgbClr val="99CCEF"/>
      </a:accent2>
      <a:accent3>
        <a:srgbClr val="A7DAF6"/>
      </a:accent3>
      <a:accent4>
        <a:srgbClr val="B5E8FD"/>
      </a:accent4>
      <a:accent5>
        <a:srgbClr val="C3F6FF"/>
      </a:accent5>
      <a:accent6>
        <a:srgbClr val="D1FFFF"/>
      </a:accent6>
      <a:hlink>
        <a:srgbClr val="1E64C8"/>
      </a:hlink>
      <a:folHlink>
        <a:srgbClr val="1E64C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